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8288000" cy="10287000"/>
  <p:notesSz cx="6858000" cy="9144000"/>
  <p:embeddedFontLst>
    <p:embeddedFont>
      <p:font typeface="Nanum Square Round" panose="020B0600000101010101" pitchFamily="34" charset="-127"/>
      <p:regular r:id="rId26"/>
    </p:embeddedFont>
    <p:embeddedFont>
      <p:font typeface="Nanum Square Round Bold" panose="020B0600000101010101" pitchFamily="34" charset="-127"/>
      <p:regular r:id="rId27"/>
      <p:bold r:id="rId28"/>
    </p:embeddedFont>
    <p:embeddedFont>
      <p:font typeface="TDTD강굴림" panose="02000503000000000000" pitchFamily="2" charset="-127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BC6DB3-817D-4848-957D-9619AA5EEA9A}" v="25" dt="2025-08-16T06:51:03.8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30" autoAdjust="0"/>
    <p:restoredTop sz="94626" autoAdjust="0"/>
  </p:normalViewPr>
  <p:slideViewPr>
    <p:cSldViewPr>
      <p:cViewPr varScale="1">
        <p:scale>
          <a:sx n="56" d="100"/>
          <a:sy n="56" d="100"/>
        </p:scale>
        <p:origin x="200" y="9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12489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93970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앞에서 이런 아이디어 나왔다고 설명한 뒤 결론적으로 이 페이지의 아이디어가 나왔고 이 아이디어를 선택해서 발전시키게 되었다고 설명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앞에서 이런 아이디어 나왔다고 설명한 뒤 결론적으로 이 페이지의 아이디어가 나왔고 이 아이디어를 선택해서 발전시키게 되었다고 설명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앞에서 이런 아이디어 나왔다고 설명한 뒤 결론적으로 이 페이지의 아이디어가 나왔고 이 아이디어를 선택해서 발전시키게 되었다고 설명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앞에서 이런 아이디어 나왔다고 설명한 뒤 결론적으로 이 페이지의 아이디어가 나왔고 이 아이디어를 선택해서 발전시키게 되었다고 설명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앞에서 이런 아이디어 나왔다고 설명한 뒤 결론적으로 이 페이지의 아이디어가 나왔고 이 아이디어를 선택해서 발전시키게 되었다고 설명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앞에서 이런 아이디어 나왔다고 설명한 뒤 결론적으로 이 페이지의 아이디어가 나왔고 이 아이디어를 선택해서 발전시키게 되었다고 설명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3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6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51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hyperlink" Target="https://www.bbc.com/korean/articles/cdx6pxr7w6xo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s://www.bbc.com/korean/articles/c29wl2kp7nyo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junsgarden.com/%EB%94%A5%ED%8E%98%EC%9D%B4%ED%81%AC-%EC%95%85%EC%9A%A9-%EC%82%AC%EB%A1%80-%EB%88%84%EB%93%9C%EC%97%90%EC%84%9C-%EC%A0%95%EC%B9%98%EA%B9%8C%EC%A7%80-%EB%94%A5%ED%8E%98%EC%9D%B4%ED%81%AC-%EB%B2%94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8" name="AutoShape 8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9" name="Freeform 9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0" name="Freeform 10"/>
          <p:cNvSpPr/>
          <p:nvPr/>
        </p:nvSpPr>
        <p:spPr>
          <a:xfrm>
            <a:off x="11095952" y="3993804"/>
            <a:ext cx="4083299" cy="5363581"/>
          </a:xfrm>
          <a:custGeom>
            <a:avLst/>
            <a:gdLst/>
            <a:ahLst/>
            <a:cxnLst/>
            <a:rect l="l" t="t" r="r" b="b"/>
            <a:pathLst>
              <a:path w="4083299" h="5363581">
                <a:moveTo>
                  <a:pt x="0" y="0"/>
                </a:moveTo>
                <a:lnTo>
                  <a:pt x="4083299" y="0"/>
                </a:lnTo>
                <a:lnTo>
                  <a:pt x="4083299" y="5363581"/>
                </a:lnTo>
                <a:lnTo>
                  <a:pt x="0" y="536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5" b="-53434"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1" name="Freeform 11"/>
          <p:cNvSpPr/>
          <p:nvPr/>
        </p:nvSpPr>
        <p:spPr>
          <a:xfrm>
            <a:off x="11963825" y="6340421"/>
            <a:ext cx="2347553" cy="1846542"/>
          </a:xfrm>
          <a:custGeom>
            <a:avLst/>
            <a:gdLst/>
            <a:ahLst/>
            <a:cxnLst/>
            <a:rect l="l" t="t" r="r" b="b"/>
            <a:pathLst>
              <a:path w="2347553" h="1846542">
                <a:moveTo>
                  <a:pt x="0" y="0"/>
                </a:moveTo>
                <a:lnTo>
                  <a:pt x="2347553" y="0"/>
                </a:lnTo>
                <a:lnTo>
                  <a:pt x="2347553" y="1846542"/>
                </a:lnTo>
                <a:lnTo>
                  <a:pt x="0" y="18465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925616" y="2320580"/>
            <a:ext cx="9728252" cy="2965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00"/>
              </a:lnSpc>
              <a:spcBef>
                <a:spcPct val="0"/>
              </a:spcBef>
            </a:pPr>
            <a:r>
              <a:rPr lang="en-US" sz="850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딥페이크 예방을 위한 프로토타입 제시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03595" y="7187492"/>
            <a:ext cx="6210003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AIDT 팀1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03595" y="7829732"/>
            <a:ext cx="5610355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김정민 이정만 이채연 정유태 조윤경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5804" y="788945"/>
            <a:ext cx="16636392" cy="8709111"/>
            <a:chOff x="0" y="0"/>
            <a:chExt cx="22181856" cy="11612148"/>
          </a:xfrm>
        </p:grpSpPr>
        <p:grpSp>
          <p:nvGrpSpPr>
            <p:cNvPr id="3" name="Group 3"/>
            <p:cNvGrpSpPr/>
            <p:nvPr/>
          </p:nvGrpSpPr>
          <p:grpSpPr>
            <a:xfrm>
              <a:off x="127000" y="140300"/>
              <a:ext cx="22054856" cy="11471848"/>
              <a:chOff x="0" y="0"/>
              <a:chExt cx="4356515" cy="226604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56515" cy="2266044"/>
              </a:xfrm>
              <a:custGeom>
                <a:avLst/>
                <a:gdLst/>
                <a:ahLst/>
                <a:cxnLst/>
                <a:rect l="l" t="t" r="r" b="b"/>
                <a:pathLst>
                  <a:path w="4356515" h="2266044">
                    <a:moveTo>
                      <a:pt x="10765" y="0"/>
                    </a:moveTo>
                    <a:lnTo>
                      <a:pt x="4345750" y="0"/>
                    </a:lnTo>
                    <a:cubicBezTo>
                      <a:pt x="4348605" y="0"/>
                      <a:pt x="4351343" y="1134"/>
                      <a:pt x="4353362" y="3153"/>
                    </a:cubicBezTo>
                    <a:cubicBezTo>
                      <a:pt x="4355381" y="5172"/>
                      <a:pt x="4356515" y="7910"/>
                      <a:pt x="4356515" y="10765"/>
                    </a:cubicBezTo>
                    <a:lnTo>
                      <a:pt x="4356515" y="2255279"/>
                    </a:lnTo>
                    <a:cubicBezTo>
                      <a:pt x="4356515" y="2261224"/>
                      <a:pt x="4351695" y="2266044"/>
                      <a:pt x="4345750" y="2266044"/>
                    </a:cubicBezTo>
                    <a:lnTo>
                      <a:pt x="10765" y="2266044"/>
                    </a:lnTo>
                    <a:cubicBezTo>
                      <a:pt x="7910" y="2266044"/>
                      <a:pt x="5172" y="2264910"/>
                      <a:pt x="3153" y="2262891"/>
                    </a:cubicBezTo>
                    <a:cubicBezTo>
                      <a:pt x="1134" y="2260872"/>
                      <a:pt x="0" y="2258134"/>
                      <a:pt x="0" y="2255279"/>
                    </a:cubicBezTo>
                    <a:lnTo>
                      <a:pt x="0" y="10765"/>
                    </a:lnTo>
                    <a:cubicBezTo>
                      <a:pt x="0" y="7910"/>
                      <a:pt x="1134" y="5172"/>
                      <a:pt x="3153" y="3153"/>
                    </a:cubicBezTo>
                    <a:cubicBezTo>
                      <a:pt x="5172" y="1134"/>
                      <a:pt x="7910" y="0"/>
                      <a:pt x="10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56515" cy="2313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054856" cy="11471848"/>
              <a:chOff x="0" y="0"/>
              <a:chExt cx="4356515" cy="226604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356515" cy="2266044"/>
              </a:xfrm>
              <a:custGeom>
                <a:avLst/>
                <a:gdLst/>
                <a:ahLst/>
                <a:cxnLst/>
                <a:rect l="l" t="t" r="r" b="b"/>
                <a:pathLst>
                  <a:path w="4356515" h="2266044">
                    <a:moveTo>
                      <a:pt x="10765" y="0"/>
                    </a:moveTo>
                    <a:lnTo>
                      <a:pt x="4345750" y="0"/>
                    </a:lnTo>
                    <a:cubicBezTo>
                      <a:pt x="4348605" y="0"/>
                      <a:pt x="4351343" y="1134"/>
                      <a:pt x="4353362" y="3153"/>
                    </a:cubicBezTo>
                    <a:cubicBezTo>
                      <a:pt x="4355381" y="5172"/>
                      <a:pt x="4356515" y="7910"/>
                      <a:pt x="4356515" y="10765"/>
                    </a:cubicBezTo>
                    <a:lnTo>
                      <a:pt x="4356515" y="2255279"/>
                    </a:lnTo>
                    <a:cubicBezTo>
                      <a:pt x="4356515" y="2261224"/>
                      <a:pt x="4351695" y="2266044"/>
                      <a:pt x="4345750" y="2266044"/>
                    </a:cubicBezTo>
                    <a:lnTo>
                      <a:pt x="10765" y="2266044"/>
                    </a:lnTo>
                    <a:cubicBezTo>
                      <a:pt x="7910" y="2266044"/>
                      <a:pt x="5172" y="2264910"/>
                      <a:pt x="3153" y="2262891"/>
                    </a:cubicBezTo>
                    <a:cubicBezTo>
                      <a:pt x="1134" y="2260872"/>
                      <a:pt x="0" y="2258134"/>
                      <a:pt x="0" y="2255279"/>
                    </a:cubicBezTo>
                    <a:lnTo>
                      <a:pt x="0" y="10765"/>
                    </a:lnTo>
                    <a:cubicBezTo>
                      <a:pt x="0" y="7910"/>
                      <a:pt x="1134" y="5172"/>
                      <a:pt x="3153" y="3153"/>
                    </a:cubicBezTo>
                    <a:cubicBezTo>
                      <a:pt x="5172" y="1134"/>
                      <a:pt x="7910" y="0"/>
                      <a:pt x="107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356515" cy="2313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0" y="1157997"/>
              <a:ext cx="22054856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752186" y="516329"/>
              <a:ext cx="742660" cy="185665"/>
            </a:xfrm>
            <a:custGeom>
              <a:avLst/>
              <a:gdLst/>
              <a:ahLst/>
              <a:cxnLst/>
              <a:rect l="l" t="t" r="r" b="b"/>
              <a:pathLst>
                <a:path w="742660" h="185665">
                  <a:moveTo>
                    <a:pt x="0" y="0"/>
                  </a:moveTo>
                  <a:lnTo>
                    <a:pt x="742660" y="0"/>
                  </a:lnTo>
                  <a:lnTo>
                    <a:pt x="742660" y="185665"/>
                  </a:lnTo>
                  <a:lnTo>
                    <a:pt x="0" y="185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826061" y="168746"/>
              <a:ext cx="9201367" cy="804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62"/>
                </a:lnSpc>
                <a:spcBef>
                  <a:spcPct val="0"/>
                </a:spcBef>
              </a:pPr>
              <a:r>
                <a:rPr lang="en-US" sz="3616">
                  <a:solidFill>
                    <a:srgbClr val="000000"/>
                  </a:solidFill>
                  <a:latin typeface="TDTD강굴림"/>
                  <a:ea typeface="TDTD강굴림"/>
                  <a:cs typeface="TDTD강굴림"/>
                  <a:sym typeface="TDTD강굴림"/>
                </a:rPr>
                <a:t>아이디어 제시 - 사례 분석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9124950" y="1762712"/>
            <a:ext cx="0" cy="773534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3" name="Freeform 13"/>
          <p:cNvSpPr/>
          <p:nvPr/>
        </p:nvSpPr>
        <p:spPr>
          <a:xfrm>
            <a:off x="2482613" y="2017104"/>
            <a:ext cx="4327762" cy="896532"/>
          </a:xfrm>
          <a:custGeom>
            <a:avLst/>
            <a:gdLst/>
            <a:ahLst/>
            <a:cxnLst/>
            <a:rect l="l" t="t" r="r" b="b"/>
            <a:pathLst>
              <a:path w="4327762" h="896532">
                <a:moveTo>
                  <a:pt x="0" y="0"/>
                </a:moveTo>
                <a:lnTo>
                  <a:pt x="4327762" y="0"/>
                </a:lnTo>
                <a:lnTo>
                  <a:pt x="4327762" y="896532"/>
                </a:lnTo>
                <a:lnTo>
                  <a:pt x="0" y="896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4" name="Freeform 14"/>
          <p:cNvSpPr/>
          <p:nvPr/>
        </p:nvSpPr>
        <p:spPr>
          <a:xfrm>
            <a:off x="11222922" y="2017104"/>
            <a:ext cx="4327762" cy="896532"/>
          </a:xfrm>
          <a:custGeom>
            <a:avLst/>
            <a:gdLst/>
            <a:ahLst/>
            <a:cxnLst/>
            <a:rect l="l" t="t" r="r" b="b"/>
            <a:pathLst>
              <a:path w="4327762" h="896532">
                <a:moveTo>
                  <a:pt x="0" y="0"/>
                </a:moveTo>
                <a:lnTo>
                  <a:pt x="4327762" y="0"/>
                </a:lnTo>
                <a:lnTo>
                  <a:pt x="4327762" y="896532"/>
                </a:lnTo>
                <a:lnTo>
                  <a:pt x="0" y="896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5" name="Freeform 15"/>
          <p:cNvSpPr/>
          <p:nvPr/>
        </p:nvSpPr>
        <p:spPr>
          <a:xfrm>
            <a:off x="1127145" y="6859140"/>
            <a:ext cx="1836215" cy="2399160"/>
          </a:xfrm>
          <a:custGeom>
            <a:avLst/>
            <a:gdLst/>
            <a:ahLst/>
            <a:cxnLst/>
            <a:rect l="l" t="t" r="r" b="b"/>
            <a:pathLst>
              <a:path w="1836215" h="2399160">
                <a:moveTo>
                  <a:pt x="0" y="0"/>
                </a:moveTo>
                <a:lnTo>
                  <a:pt x="1836215" y="0"/>
                </a:lnTo>
                <a:lnTo>
                  <a:pt x="1836215" y="2399160"/>
                </a:lnTo>
                <a:lnTo>
                  <a:pt x="0" y="23991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6" name="Freeform 16"/>
          <p:cNvSpPr/>
          <p:nvPr/>
        </p:nvSpPr>
        <p:spPr>
          <a:xfrm>
            <a:off x="15331505" y="7204016"/>
            <a:ext cx="1709408" cy="1709408"/>
          </a:xfrm>
          <a:custGeom>
            <a:avLst/>
            <a:gdLst/>
            <a:ahLst/>
            <a:cxnLst/>
            <a:rect l="l" t="t" r="r" b="b"/>
            <a:pathLst>
              <a:path w="1709408" h="1709408">
                <a:moveTo>
                  <a:pt x="0" y="0"/>
                </a:moveTo>
                <a:lnTo>
                  <a:pt x="1709408" y="0"/>
                </a:lnTo>
                <a:lnTo>
                  <a:pt x="1709408" y="1709408"/>
                </a:lnTo>
                <a:lnTo>
                  <a:pt x="0" y="17094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2701792" y="2123422"/>
            <a:ext cx="3889404" cy="569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현 상황에서의 문제점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42101" y="2123422"/>
            <a:ext cx="3889404" cy="569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유사 사례의 교훈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6193" y="3840162"/>
            <a:ext cx="7426332" cy="228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사진과 영상의 원본 보호 기능 부재</a:t>
            </a:r>
          </a:p>
          <a:p>
            <a:pPr marL="539749" lvl="1" indent="-269875" algn="just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AI와 딥페이크 기술의 급속한 발전</a:t>
            </a:r>
          </a:p>
          <a:p>
            <a:pPr marL="539749" lvl="1" indent="-269875" algn="just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피해 발생 시 사후 처리의 어려움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77375" y="3840162"/>
            <a:ext cx="7426332" cy="149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사후 감지에 초점을 맞춘 현재의 딥페이크 탐지 기술</a:t>
            </a:r>
          </a:p>
          <a:p>
            <a:pPr marL="539749" lvl="1" indent="-269875" algn="just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일반 사용자에게 친화적이지 않은 데이터 보호 방식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9" name="Freeform 9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998424" y="3178358"/>
            <a:ext cx="4568248" cy="3080367"/>
            <a:chOff x="0" y="0"/>
            <a:chExt cx="1203160" cy="8112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03160" cy="811290"/>
            </a:xfrm>
            <a:custGeom>
              <a:avLst/>
              <a:gdLst/>
              <a:ahLst/>
              <a:cxnLst/>
              <a:rect l="l" t="t" r="r" b="b"/>
              <a:pathLst>
                <a:path w="1203160" h="811290">
                  <a:moveTo>
                    <a:pt x="38979" y="0"/>
                  </a:moveTo>
                  <a:lnTo>
                    <a:pt x="1164181" y="0"/>
                  </a:lnTo>
                  <a:cubicBezTo>
                    <a:pt x="1174519" y="0"/>
                    <a:pt x="1184434" y="4107"/>
                    <a:pt x="1191744" y="11417"/>
                  </a:cubicBezTo>
                  <a:cubicBezTo>
                    <a:pt x="1199053" y="18726"/>
                    <a:pt x="1203160" y="28641"/>
                    <a:pt x="1203160" y="38979"/>
                  </a:cubicBezTo>
                  <a:lnTo>
                    <a:pt x="1203160" y="772312"/>
                  </a:lnTo>
                  <a:cubicBezTo>
                    <a:pt x="1203160" y="793839"/>
                    <a:pt x="1185709" y="811290"/>
                    <a:pt x="1164181" y="811290"/>
                  </a:cubicBezTo>
                  <a:lnTo>
                    <a:pt x="38979" y="811290"/>
                  </a:lnTo>
                  <a:cubicBezTo>
                    <a:pt x="28641" y="811290"/>
                    <a:pt x="18726" y="807184"/>
                    <a:pt x="11417" y="799874"/>
                  </a:cubicBezTo>
                  <a:cubicBezTo>
                    <a:pt x="4107" y="792564"/>
                    <a:pt x="0" y="782649"/>
                    <a:pt x="0" y="772312"/>
                  </a:cubicBezTo>
                  <a:lnTo>
                    <a:pt x="0" y="38979"/>
                  </a:lnTo>
                  <a:cubicBezTo>
                    <a:pt x="0" y="28641"/>
                    <a:pt x="4107" y="18726"/>
                    <a:pt x="11417" y="11417"/>
                  </a:cubicBezTo>
                  <a:cubicBezTo>
                    <a:pt x="18726" y="4107"/>
                    <a:pt x="28641" y="0"/>
                    <a:pt x="3897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203160" cy="858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12251" y="3178358"/>
            <a:ext cx="4568248" cy="3080367"/>
            <a:chOff x="0" y="0"/>
            <a:chExt cx="1203160" cy="811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3160" cy="811290"/>
            </a:xfrm>
            <a:custGeom>
              <a:avLst/>
              <a:gdLst/>
              <a:ahLst/>
              <a:cxnLst/>
              <a:rect l="l" t="t" r="r" b="b"/>
              <a:pathLst>
                <a:path w="1203160" h="811290">
                  <a:moveTo>
                    <a:pt x="38979" y="0"/>
                  </a:moveTo>
                  <a:lnTo>
                    <a:pt x="1164181" y="0"/>
                  </a:lnTo>
                  <a:cubicBezTo>
                    <a:pt x="1174519" y="0"/>
                    <a:pt x="1184434" y="4107"/>
                    <a:pt x="1191744" y="11417"/>
                  </a:cubicBezTo>
                  <a:cubicBezTo>
                    <a:pt x="1199053" y="18726"/>
                    <a:pt x="1203160" y="28641"/>
                    <a:pt x="1203160" y="38979"/>
                  </a:cubicBezTo>
                  <a:lnTo>
                    <a:pt x="1203160" y="772312"/>
                  </a:lnTo>
                  <a:cubicBezTo>
                    <a:pt x="1203160" y="793839"/>
                    <a:pt x="1185709" y="811290"/>
                    <a:pt x="1164181" y="811290"/>
                  </a:cubicBezTo>
                  <a:lnTo>
                    <a:pt x="38979" y="811290"/>
                  </a:lnTo>
                  <a:cubicBezTo>
                    <a:pt x="28641" y="811290"/>
                    <a:pt x="18726" y="807184"/>
                    <a:pt x="11417" y="799874"/>
                  </a:cubicBezTo>
                  <a:cubicBezTo>
                    <a:pt x="4107" y="792564"/>
                    <a:pt x="0" y="782649"/>
                    <a:pt x="0" y="772312"/>
                  </a:cubicBezTo>
                  <a:lnTo>
                    <a:pt x="0" y="38979"/>
                  </a:lnTo>
                  <a:cubicBezTo>
                    <a:pt x="0" y="28641"/>
                    <a:pt x="4107" y="18726"/>
                    <a:pt x="11417" y="11417"/>
                  </a:cubicBezTo>
                  <a:cubicBezTo>
                    <a:pt x="18726" y="4107"/>
                    <a:pt x="28641" y="0"/>
                    <a:pt x="3897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203160" cy="858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626077" y="3210986"/>
            <a:ext cx="4568248" cy="3080367"/>
            <a:chOff x="0" y="0"/>
            <a:chExt cx="1203160" cy="8112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03160" cy="811290"/>
            </a:xfrm>
            <a:custGeom>
              <a:avLst/>
              <a:gdLst/>
              <a:ahLst/>
              <a:cxnLst/>
              <a:rect l="l" t="t" r="r" b="b"/>
              <a:pathLst>
                <a:path w="1203160" h="811290">
                  <a:moveTo>
                    <a:pt x="38979" y="0"/>
                  </a:moveTo>
                  <a:lnTo>
                    <a:pt x="1164181" y="0"/>
                  </a:lnTo>
                  <a:cubicBezTo>
                    <a:pt x="1174519" y="0"/>
                    <a:pt x="1184434" y="4107"/>
                    <a:pt x="1191744" y="11417"/>
                  </a:cubicBezTo>
                  <a:cubicBezTo>
                    <a:pt x="1199053" y="18726"/>
                    <a:pt x="1203160" y="28641"/>
                    <a:pt x="1203160" y="38979"/>
                  </a:cubicBezTo>
                  <a:lnTo>
                    <a:pt x="1203160" y="772312"/>
                  </a:lnTo>
                  <a:cubicBezTo>
                    <a:pt x="1203160" y="793839"/>
                    <a:pt x="1185709" y="811290"/>
                    <a:pt x="1164181" y="811290"/>
                  </a:cubicBezTo>
                  <a:lnTo>
                    <a:pt x="38979" y="811290"/>
                  </a:lnTo>
                  <a:cubicBezTo>
                    <a:pt x="28641" y="811290"/>
                    <a:pt x="18726" y="807184"/>
                    <a:pt x="11417" y="799874"/>
                  </a:cubicBezTo>
                  <a:cubicBezTo>
                    <a:pt x="4107" y="792564"/>
                    <a:pt x="0" y="782649"/>
                    <a:pt x="0" y="772312"/>
                  </a:cubicBezTo>
                  <a:lnTo>
                    <a:pt x="0" y="38979"/>
                  </a:lnTo>
                  <a:cubicBezTo>
                    <a:pt x="0" y="28641"/>
                    <a:pt x="4107" y="18726"/>
                    <a:pt x="11417" y="11417"/>
                  </a:cubicBezTo>
                  <a:cubicBezTo>
                    <a:pt x="18726" y="4107"/>
                    <a:pt x="28641" y="0"/>
                    <a:pt x="3897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203160" cy="858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412143" y="2674765"/>
            <a:ext cx="3889404" cy="887178"/>
            <a:chOff x="0" y="0"/>
            <a:chExt cx="1024370" cy="23366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24370" cy="233660"/>
            </a:xfrm>
            <a:custGeom>
              <a:avLst/>
              <a:gdLst/>
              <a:ahLst/>
              <a:cxnLst/>
              <a:rect l="l" t="t" r="r" b="b"/>
              <a:pathLst>
                <a:path w="1024370" h="233660">
                  <a:moveTo>
                    <a:pt x="85592" y="0"/>
                  </a:moveTo>
                  <a:lnTo>
                    <a:pt x="938778" y="0"/>
                  </a:lnTo>
                  <a:cubicBezTo>
                    <a:pt x="961478" y="0"/>
                    <a:pt x="983249" y="9018"/>
                    <a:pt x="999300" y="25069"/>
                  </a:cubicBezTo>
                  <a:cubicBezTo>
                    <a:pt x="1015352" y="41121"/>
                    <a:pt x="1024370" y="62892"/>
                    <a:pt x="1024370" y="85592"/>
                  </a:cubicBezTo>
                  <a:lnTo>
                    <a:pt x="1024370" y="148068"/>
                  </a:lnTo>
                  <a:cubicBezTo>
                    <a:pt x="1024370" y="170768"/>
                    <a:pt x="1015352" y="192539"/>
                    <a:pt x="999300" y="208591"/>
                  </a:cubicBezTo>
                  <a:cubicBezTo>
                    <a:pt x="983249" y="224642"/>
                    <a:pt x="961478" y="233660"/>
                    <a:pt x="938778" y="233660"/>
                  </a:cubicBezTo>
                  <a:lnTo>
                    <a:pt x="85592" y="233660"/>
                  </a:lnTo>
                  <a:cubicBezTo>
                    <a:pt x="38321" y="233660"/>
                    <a:pt x="0" y="195339"/>
                    <a:pt x="0" y="148068"/>
                  </a:cubicBezTo>
                  <a:lnTo>
                    <a:pt x="0" y="85592"/>
                  </a:lnTo>
                  <a:cubicBezTo>
                    <a:pt x="0" y="62892"/>
                    <a:pt x="9018" y="41121"/>
                    <a:pt x="25069" y="25069"/>
                  </a:cubicBezTo>
                  <a:cubicBezTo>
                    <a:pt x="41121" y="9018"/>
                    <a:pt x="62892" y="0"/>
                    <a:pt x="85592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024370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175986" y="2674765"/>
            <a:ext cx="3889404" cy="887178"/>
            <a:chOff x="0" y="0"/>
            <a:chExt cx="1024370" cy="2336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24370" cy="233660"/>
            </a:xfrm>
            <a:custGeom>
              <a:avLst/>
              <a:gdLst/>
              <a:ahLst/>
              <a:cxnLst/>
              <a:rect l="l" t="t" r="r" b="b"/>
              <a:pathLst>
                <a:path w="1024370" h="233660">
                  <a:moveTo>
                    <a:pt x="85592" y="0"/>
                  </a:moveTo>
                  <a:lnTo>
                    <a:pt x="938778" y="0"/>
                  </a:lnTo>
                  <a:cubicBezTo>
                    <a:pt x="961478" y="0"/>
                    <a:pt x="983249" y="9018"/>
                    <a:pt x="999300" y="25069"/>
                  </a:cubicBezTo>
                  <a:cubicBezTo>
                    <a:pt x="1015352" y="41121"/>
                    <a:pt x="1024370" y="62892"/>
                    <a:pt x="1024370" y="85592"/>
                  </a:cubicBezTo>
                  <a:lnTo>
                    <a:pt x="1024370" y="148068"/>
                  </a:lnTo>
                  <a:cubicBezTo>
                    <a:pt x="1024370" y="170768"/>
                    <a:pt x="1015352" y="192539"/>
                    <a:pt x="999300" y="208591"/>
                  </a:cubicBezTo>
                  <a:cubicBezTo>
                    <a:pt x="983249" y="224642"/>
                    <a:pt x="961478" y="233660"/>
                    <a:pt x="938778" y="233660"/>
                  </a:cubicBezTo>
                  <a:lnTo>
                    <a:pt x="85592" y="233660"/>
                  </a:lnTo>
                  <a:cubicBezTo>
                    <a:pt x="38321" y="233660"/>
                    <a:pt x="0" y="195339"/>
                    <a:pt x="0" y="148068"/>
                  </a:cubicBezTo>
                  <a:lnTo>
                    <a:pt x="0" y="85592"/>
                  </a:lnTo>
                  <a:cubicBezTo>
                    <a:pt x="0" y="62892"/>
                    <a:pt x="9018" y="41121"/>
                    <a:pt x="25069" y="25069"/>
                  </a:cubicBezTo>
                  <a:cubicBezTo>
                    <a:pt x="41121" y="9018"/>
                    <a:pt x="62892" y="0"/>
                    <a:pt x="85592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024370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942474" y="2674765"/>
            <a:ext cx="3889404" cy="887178"/>
            <a:chOff x="0" y="0"/>
            <a:chExt cx="1024370" cy="23366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24370" cy="233660"/>
            </a:xfrm>
            <a:custGeom>
              <a:avLst/>
              <a:gdLst/>
              <a:ahLst/>
              <a:cxnLst/>
              <a:rect l="l" t="t" r="r" b="b"/>
              <a:pathLst>
                <a:path w="1024370" h="233660">
                  <a:moveTo>
                    <a:pt x="85592" y="0"/>
                  </a:moveTo>
                  <a:lnTo>
                    <a:pt x="938778" y="0"/>
                  </a:lnTo>
                  <a:cubicBezTo>
                    <a:pt x="961478" y="0"/>
                    <a:pt x="983249" y="9018"/>
                    <a:pt x="999300" y="25069"/>
                  </a:cubicBezTo>
                  <a:cubicBezTo>
                    <a:pt x="1015352" y="41121"/>
                    <a:pt x="1024370" y="62892"/>
                    <a:pt x="1024370" y="85592"/>
                  </a:cubicBezTo>
                  <a:lnTo>
                    <a:pt x="1024370" y="148068"/>
                  </a:lnTo>
                  <a:cubicBezTo>
                    <a:pt x="1024370" y="170768"/>
                    <a:pt x="1015352" y="192539"/>
                    <a:pt x="999300" y="208591"/>
                  </a:cubicBezTo>
                  <a:cubicBezTo>
                    <a:pt x="983249" y="224642"/>
                    <a:pt x="961478" y="233660"/>
                    <a:pt x="938778" y="233660"/>
                  </a:cubicBezTo>
                  <a:lnTo>
                    <a:pt x="85592" y="233660"/>
                  </a:lnTo>
                  <a:cubicBezTo>
                    <a:pt x="38321" y="233660"/>
                    <a:pt x="0" y="195339"/>
                    <a:pt x="0" y="148068"/>
                  </a:cubicBezTo>
                  <a:lnTo>
                    <a:pt x="0" y="85592"/>
                  </a:lnTo>
                  <a:cubicBezTo>
                    <a:pt x="0" y="62892"/>
                    <a:pt x="9018" y="41121"/>
                    <a:pt x="25069" y="25069"/>
                  </a:cubicBezTo>
                  <a:cubicBezTo>
                    <a:pt x="41121" y="9018"/>
                    <a:pt x="62892" y="0"/>
                    <a:pt x="85592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024370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7662709" y="6719351"/>
            <a:ext cx="2867331" cy="2778705"/>
          </a:xfrm>
          <a:custGeom>
            <a:avLst/>
            <a:gdLst/>
            <a:ahLst/>
            <a:cxnLst/>
            <a:rect l="l" t="t" r="r" b="b"/>
            <a:pathLst>
              <a:path w="2867331" h="2778705">
                <a:moveTo>
                  <a:pt x="0" y="0"/>
                </a:moveTo>
                <a:lnTo>
                  <a:pt x="2867332" y="0"/>
                </a:lnTo>
                <a:lnTo>
                  <a:pt x="2867332" y="2778704"/>
                </a:lnTo>
                <a:lnTo>
                  <a:pt x="0" y="2778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2337846" y="2800790"/>
            <a:ext cx="3889404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익명 신고 앱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175986" y="2800790"/>
            <a:ext cx="3889404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딥페이크 판별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42474" y="2800790"/>
            <a:ext cx="3889404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피해 예방 SNS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40718" y="4082896"/>
            <a:ext cx="3740811" cy="1250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6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경찰서에 직접 신고를 할 때의 일어날 수 있는 부담을 줄여주기 위한 애플리케이션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02658" y="4082896"/>
            <a:ext cx="3740811" cy="1250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6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자신의 사진을 업로드 하면 자신을 대상으로 제작된 딥페이크가 있는지 찾아주는 애플리케이션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016771" y="4082896"/>
            <a:ext cx="3740811" cy="1250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66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사진의 유포나 가공을 막기 위해 사전에 사진 저장과 스크린샷을 막아놓은 안전한 SNS서비스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195349" y="896454"/>
            <a:ext cx="6364308" cy="622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  <a:spcBef>
                <a:spcPct val="0"/>
              </a:spcBef>
            </a:pPr>
            <a:r>
              <a:rPr lang="en-US" sz="3616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아이디어 제시 - 브레인 라이팅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9" name="Freeform 9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0" name="Freeform 10"/>
          <p:cNvSpPr/>
          <p:nvPr/>
        </p:nvSpPr>
        <p:spPr>
          <a:xfrm>
            <a:off x="3572319" y="3091280"/>
            <a:ext cx="11143361" cy="4740994"/>
          </a:xfrm>
          <a:custGeom>
            <a:avLst/>
            <a:gdLst/>
            <a:ahLst/>
            <a:cxnLst/>
            <a:rect l="l" t="t" r="r" b="b"/>
            <a:pathLst>
              <a:path w="11143361" h="4740994">
                <a:moveTo>
                  <a:pt x="0" y="0"/>
                </a:moveTo>
                <a:lnTo>
                  <a:pt x="11143362" y="0"/>
                </a:lnTo>
                <a:lnTo>
                  <a:pt x="11143362" y="4740993"/>
                </a:lnTo>
                <a:lnTo>
                  <a:pt x="0" y="47409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195349" y="896454"/>
            <a:ext cx="3623739" cy="622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  <a:spcBef>
                <a:spcPct val="0"/>
              </a:spcBef>
            </a:pPr>
            <a:r>
              <a:rPr lang="en-US" sz="3616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아이디어 제시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70071" y="4110644"/>
            <a:ext cx="11643108" cy="1085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8"/>
              </a:lnSpc>
            </a:pPr>
            <a:r>
              <a:rPr lang="en-US" sz="3600" spc="-107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딥페이크를 사전에 예방할 수 있도록 사진에 가공을 </a:t>
            </a:r>
          </a:p>
          <a:p>
            <a:pPr marL="0" lvl="0" indent="0" algn="ctr">
              <a:lnSpc>
                <a:spcPts val="4248"/>
              </a:lnSpc>
            </a:pPr>
            <a:r>
              <a:rPr lang="en-US" sz="3600" spc="-107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막을 수 있는 고유한 보안 워터마크를 넣으면 어떨까?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5804" y="788945"/>
            <a:ext cx="16636392" cy="8709111"/>
            <a:chOff x="0" y="0"/>
            <a:chExt cx="22181856" cy="11612148"/>
          </a:xfrm>
        </p:grpSpPr>
        <p:grpSp>
          <p:nvGrpSpPr>
            <p:cNvPr id="3" name="Group 3"/>
            <p:cNvGrpSpPr/>
            <p:nvPr/>
          </p:nvGrpSpPr>
          <p:grpSpPr>
            <a:xfrm>
              <a:off x="127000" y="140300"/>
              <a:ext cx="22054856" cy="11471848"/>
              <a:chOff x="0" y="0"/>
              <a:chExt cx="4356515" cy="226604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56515" cy="2266044"/>
              </a:xfrm>
              <a:custGeom>
                <a:avLst/>
                <a:gdLst/>
                <a:ahLst/>
                <a:cxnLst/>
                <a:rect l="l" t="t" r="r" b="b"/>
                <a:pathLst>
                  <a:path w="4356515" h="2266044">
                    <a:moveTo>
                      <a:pt x="10765" y="0"/>
                    </a:moveTo>
                    <a:lnTo>
                      <a:pt x="4345750" y="0"/>
                    </a:lnTo>
                    <a:cubicBezTo>
                      <a:pt x="4348605" y="0"/>
                      <a:pt x="4351343" y="1134"/>
                      <a:pt x="4353362" y="3153"/>
                    </a:cubicBezTo>
                    <a:cubicBezTo>
                      <a:pt x="4355381" y="5172"/>
                      <a:pt x="4356515" y="7910"/>
                      <a:pt x="4356515" y="10765"/>
                    </a:cubicBezTo>
                    <a:lnTo>
                      <a:pt x="4356515" y="2255279"/>
                    </a:lnTo>
                    <a:cubicBezTo>
                      <a:pt x="4356515" y="2261224"/>
                      <a:pt x="4351695" y="2266044"/>
                      <a:pt x="4345750" y="2266044"/>
                    </a:cubicBezTo>
                    <a:lnTo>
                      <a:pt x="10765" y="2266044"/>
                    </a:lnTo>
                    <a:cubicBezTo>
                      <a:pt x="7910" y="2266044"/>
                      <a:pt x="5172" y="2264910"/>
                      <a:pt x="3153" y="2262891"/>
                    </a:cubicBezTo>
                    <a:cubicBezTo>
                      <a:pt x="1134" y="2260872"/>
                      <a:pt x="0" y="2258134"/>
                      <a:pt x="0" y="2255279"/>
                    </a:cubicBezTo>
                    <a:lnTo>
                      <a:pt x="0" y="10765"/>
                    </a:lnTo>
                    <a:cubicBezTo>
                      <a:pt x="0" y="7910"/>
                      <a:pt x="1134" y="5172"/>
                      <a:pt x="3153" y="3153"/>
                    </a:cubicBezTo>
                    <a:cubicBezTo>
                      <a:pt x="5172" y="1134"/>
                      <a:pt x="7910" y="0"/>
                      <a:pt x="10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56515" cy="2313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054856" cy="11471848"/>
              <a:chOff x="0" y="0"/>
              <a:chExt cx="4356515" cy="226604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356515" cy="2266044"/>
              </a:xfrm>
              <a:custGeom>
                <a:avLst/>
                <a:gdLst/>
                <a:ahLst/>
                <a:cxnLst/>
                <a:rect l="l" t="t" r="r" b="b"/>
                <a:pathLst>
                  <a:path w="4356515" h="2266044">
                    <a:moveTo>
                      <a:pt x="10765" y="0"/>
                    </a:moveTo>
                    <a:lnTo>
                      <a:pt x="4345750" y="0"/>
                    </a:lnTo>
                    <a:cubicBezTo>
                      <a:pt x="4348605" y="0"/>
                      <a:pt x="4351343" y="1134"/>
                      <a:pt x="4353362" y="3153"/>
                    </a:cubicBezTo>
                    <a:cubicBezTo>
                      <a:pt x="4355381" y="5172"/>
                      <a:pt x="4356515" y="7910"/>
                      <a:pt x="4356515" y="10765"/>
                    </a:cubicBezTo>
                    <a:lnTo>
                      <a:pt x="4356515" y="2255279"/>
                    </a:lnTo>
                    <a:cubicBezTo>
                      <a:pt x="4356515" y="2261224"/>
                      <a:pt x="4351695" y="2266044"/>
                      <a:pt x="4345750" y="2266044"/>
                    </a:cubicBezTo>
                    <a:lnTo>
                      <a:pt x="10765" y="2266044"/>
                    </a:lnTo>
                    <a:cubicBezTo>
                      <a:pt x="7910" y="2266044"/>
                      <a:pt x="5172" y="2264910"/>
                      <a:pt x="3153" y="2262891"/>
                    </a:cubicBezTo>
                    <a:cubicBezTo>
                      <a:pt x="1134" y="2260872"/>
                      <a:pt x="0" y="2258134"/>
                      <a:pt x="0" y="2255279"/>
                    </a:cubicBezTo>
                    <a:lnTo>
                      <a:pt x="0" y="10765"/>
                    </a:lnTo>
                    <a:cubicBezTo>
                      <a:pt x="0" y="7910"/>
                      <a:pt x="1134" y="5172"/>
                      <a:pt x="3153" y="3153"/>
                    </a:cubicBezTo>
                    <a:cubicBezTo>
                      <a:pt x="5172" y="1134"/>
                      <a:pt x="7910" y="0"/>
                      <a:pt x="107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356515" cy="2313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0" y="1157997"/>
              <a:ext cx="22054856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752186" y="516329"/>
              <a:ext cx="742660" cy="185665"/>
            </a:xfrm>
            <a:custGeom>
              <a:avLst/>
              <a:gdLst/>
              <a:ahLst/>
              <a:cxnLst/>
              <a:rect l="l" t="t" r="r" b="b"/>
              <a:pathLst>
                <a:path w="742660" h="185665">
                  <a:moveTo>
                    <a:pt x="0" y="0"/>
                  </a:moveTo>
                  <a:lnTo>
                    <a:pt x="742660" y="0"/>
                  </a:lnTo>
                  <a:lnTo>
                    <a:pt x="742660" y="185665"/>
                  </a:lnTo>
                  <a:lnTo>
                    <a:pt x="0" y="185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826061" y="168746"/>
              <a:ext cx="9201367" cy="804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62"/>
                </a:lnSpc>
                <a:spcBef>
                  <a:spcPct val="0"/>
                </a:spcBef>
              </a:pPr>
              <a:r>
                <a:rPr lang="en-US" sz="3616">
                  <a:solidFill>
                    <a:srgbClr val="000000"/>
                  </a:solidFill>
                  <a:latin typeface="TDTD강굴림"/>
                  <a:ea typeface="TDTD강굴림"/>
                  <a:cs typeface="TDTD강굴림"/>
                  <a:sym typeface="TDTD강굴림"/>
                </a:rPr>
                <a:t>아이디어 제시 - 사용 기술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9124950" y="1762712"/>
            <a:ext cx="0" cy="773534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3" name="Freeform 13"/>
          <p:cNvSpPr/>
          <p:nvPr/>
        </p:nvSpPr>
        <p:spPr>
          <a:xfrm>
            <a:off x="10135487" y="2987450"/>
            <a:ext cx="5966408" cy="3788669"/>
          </a:xfrm>
          <a:custGeom>
            <a:avLst/>
            <a:gdLst/>
            <a:ahLst/>
            <a:cxnLst/>
            <a:rect l="l" t="t" r="r" b="b"/>
            <a:pathLst>
              <a:path w="5966408" h="3788669">
                <a:moveTo>
                  <a:pt x="0" y="0"/>
                </a:moveTo>
                <a:lnTo>
                  <a:pt x="5966408" y="0"/>
                </a:lnTo>
                <a:lnTo>
                  <a:pt x="5966408" y="3788669"/>
                </a:lnTo>
                <a:lnTo>
                  <a:pt x="0" y="3788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4" name="Freeform 14"/>
          <p:cNvSpPr/>
          <p:nvPr/>
        </p:nvSpPr>
        <p:spPr>
          <a:xfrm>
            <a:off x="1028700" y="3218123"/>
            <a:ext cx="7922196" cy="3327323"/>
          </a:xfrm>
          <a:custGeom>
            <a:avLst/>
            <a:gdLst/>
            <a:ahLst/>
            <a:cxnLst/>
            <a:rect l="l" t="t" r="r" b="b"/>
            <a:pathLst>
              <a:path w="7922196" h="3327323">
                <a:moveTo>
                  <a:pt x="0" y="0"/>
                </a:moveTo>
                <a:lnTo>
                  <a:pt x="7922196" y="0"/>
                </a:lnTo>
                <a:lnTo>
                  <a:pt x="7922196" y="3327323"/>
                </a:lnTo>
                <a:lnTo>
                  <a:pt x="0" y="33273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428609" y="1960824"/>
            <a:ext cx="6468006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94"/>
              </a:lnSpc>
            </a:pPr>
            <a:r>
              <a:rPr lang="en-US" sz="5499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포토가드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84688" y="1960824"/>
            <a:ext cx="6468006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94"/>
              </a:lnSpc>
            </a:pPr>
            <a:r>
              <a:rPr lang="en-US" sz="5499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딥보이스 탐지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9650" y="7031221"/>
            <a:ext cx="7715391" cy="1813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672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데이터 포이즈닝 기술을 적용하여 감지되지 않는 노이즈를 이미지에 삽입</a:t>
            </a:r>
          </a:p>
          <a:p>
            <a:pPr marL="518160" lvl="1" indent="-259080" algn="just">
              <a:lnSpc>
                <a:spcPts val="3672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AI 알고리즘이 이미지를 정확하게 인식하고 복제하는 것을 방지하여 가짜 이미지 생성을 방해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60996" y="7031221"/>
            <a:ext cx="7715391" cy="1356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672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딥보이스: AI로 조작한 가짜 목소리</a:t>
            </a:r>
          </a:p>
          <a:p>
            <a:pPr marL="518160" lvl="1" indent="-259080" algn="just">
              <a:lnSpc>
                <a:spcPts val="3672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음성의 주파수와 시간을 고려하여 음성 합성 여부를 판별</a:t>
            </a:r>
          </a:p>
          <a:p>
            <a:pPr marL="518160" lvl="1" indent="-259080" algn="just">
              <a:lnSpc>
                <a:spcPts val="3672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AI 기술을 적용한 보코더 사용 여부를 판단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9" name="Freeform 9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417531" y="2788024"/>
            <a:ext cx="7115153" cy="1515136"/>
            <a:chOff x="0" y="0"/>
            <a:chExt cx="1873950" cy="3990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73950" cy="399048"/>
            </a:xfrm>
            <a:custGeom>
              <a:avLst/>
              <a:gdLst/>
              <a:ahLst/>
              <a:cxnLst/>
              <a:rect l="l" t="t" r="r" b="b"/>
              <a:pathLst>
                <a:path w="1873950" h="399048">
                  <a:moveTo>
                    <a:pt x="25026" y="0"/>
                  </a:moveTo>
                  <a:lnTo>
                    <a:pt x="1848924" y="0"/>
                  </a:lnTo>
                  <a:cubicBezTo>
                    <a:pt x="1855561" y="0"/>
                    <a:pt x="1861926" y="2637"/>
                    <a:pt x="1866620" y="7330"/>
                  </a:cubicBezTo>
                  <a:cubicBezTo>
                    <a:pt x="1871313" y="12023"/>
                    <a:pt x="1873950" y="18389"/>
                    <a:pt x="1873950" y="25026"/>
                  </a:cubicBezTo>
                  <a:lnTo>
                    <a:pt x="1873950" y="374022"/>
                  </a:lnTo>
                  <a:cubicBezTo>
                    <a:pt x="1873950" y="380660"/>
                    <a:pt x="1871313" y="387025"/>
                    <a:pt x="1866620" y="391718"/>
                  </a:cubicBezTo>
                  <a:cubicBezTo>
                    <a:pt x="1861926" y="396412"/>
                    <a:pt x="1855561" y="399048"/>
                    <a:pt x="1848924" y="399048"/>
                  </a:cubicBezTo>
                  <a:lnTo>
                    <a:pt x="25026" y="399048"/>
                  </a:lnTo>
                  <a:cubicBezTo>
                    <a:pt x="18389" y="399048"/>
                    <a:pt x="12023" y="396412"/>
                    <a:pt x="7330" y="391718"/>
                  </a:cubicBezTo>
                  <a:cubicBezTo>
                    <a:pt x="2637" y="387025"/>
                    <a:pt x="0" y="380660"/>
                    <a:pt x="0" y="374022"/>
                  </a:cubicBezTo>
                  <a:lnTo>
                    <a:pt x="0" y="25026"/>
                  </a:lnTo>
                  <a:cubicBezTo>
                    <a:pt x="0" y="18389"/>
                    <a:pt x="2637" y="12023"/>
                    <a:pt x="7330" y="7330"/>
                  </a:cubicBezTo>
                  <a:cubicBezTo>
                    <a:pt x="12023" y="2637"/>
                    <a:pt x="18389" y="0"/>
                    <a:pt x="250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873950" cy="446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417531" y="4820863"/>
            <a:ext cx="7115153" cy="1515136"/>
            <a:chOff x="0" y="0"/>
            <a:chExt cx="1873950" cy="3990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73950" cy="399048"/>
            </a:xfrm>
            <a:custGeom>
              <a:avLst/>
              <a:gdLst/>
              <a:ahLst/>
              <a:cxnLst/>
              <a:rect l="l" t="t" r="r" b="b"/>
              <a:pathLst>
                <a:path w="1873950" h="399048">
                  <a:moveTo>
                    <a:pt x="25026" y="0"/>
                  </a:moveTo>
                  <a:lnTo>
                    <a:pt x="1848924" y="0"/>
                  </a:lnTo>
                  <a:cubicBezTo>
                    <a:pt x="1855561" y="0"/>
                    <a:pt x="1861926" y="2637"/>
                    <a:pt x="1866620" y="7330"/>
                  </a:cubicBezTo>
                  <a:cubicBezTo>
                    <a:pt x="1871313" y="12023"/>
                    <a:pt x="1873950" y="18389"/>
                    <a:pt x="1873950" y="25026"/>
                  </a:cubicBezTo>
                  <a:lnTo>
                    <a:pt x="1873950" y="374022"/>
                  </a:lnTo>
                  <a:cubicBezTo>
                    <a:pt x="1873950" y="380660"/>
                    <a:pt x="1871313" y="387025"/>
                    <a:pt x="1866620" y="391718"/>
                  </a:cubicBezTo>
                  <a:cubicBezTo>
                    <a:pt x="1861926" y="396412"/>
                    <a:pt x="1855561" y="399048"/>
                    <a:pt x="1848924" y="399048"/>
                  </a:cubicBezTo>
                  <a:lnTo>
                    <a:pt x="25026" y="399048"/>
                  </a:lnTo>
                  <a:cubicBezTo>
                    <a:pt x="18389" y="399048"/>
                    <a:pt x="12023" y="396412"/>
                    <a:pt x="7330" y="391718"/>
                  </a:cubicBezTo>
                  <a:cubicBezTo>
                    <a:pt x="2637" y="387025"/>
                    <a:pt x="0" y="380660"/>
                    <a:pt x="0" y="374022"/>
                  </a:cubicBezTo>
                  <a:lnTo>
                    <a:pt x="0" y="25026"/>
                  </a:lnTo>
                  <a:cubicBezTo>
                    <a:pt x="0" y="18389"/>
                    <a:pt x="2637" y="12023"/>
                    <a:pt x="7330" y="7330"/>
                  </a:cubicBezTo>
                  <a:cubicBezTo>
                    <a:pt x="12023" y="2637"/>
                    <a:pt x="18389" y="0"/>
                    <a:pt x="250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873950" cy="446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417531" y="6857746"/>
            <a:ext cx="7115153" cy="1515136"/>
            <a:chOff x="0" y="0"/>
            <a:chExt cx="1873950" cy="39904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73950" cy="399048"/>
            </a:xfrm>
            <a:custGeom>
              <a:avLst/>
              <a:gdLst/>
              <a:ahLst/>
              <a:cxnLst/>
              <a:rect l="l" t="t" r="r" b="b"/>
              <a:pathLst>
                <a:path w="1873950" h="399048">
                  <a:moveTo>
                    <a:pt x="25026" y="0"/>
                  </a:moveTo>
                  <a:lnTo>
                    <a:pt x="1848924" y="0"/>
                  </a:lnTo>
                  <a:cubicBezTo>
                    <a:pt x="1855561" y="0"/>
                    <a:pt x="1861926" y="2637"/>
                    <a:pt x="1866620" y="7330"/>
                  </a:cubicBezTo>
                  <a:cubicBezTo>
                    <a:pt x="1871313" y="12023"/>
                    <a:pt x="1873950" y="18389"/>
                    <a:pt x="1873950" y="25026"/>
                  </a:cubicBezTo>
                  <a:lnTo>
                    <a:pt x="1873950" y="374022"/>
                  </a:lnTo>
                  <a:cubicBezTo>
                    <a:pt x="1873950" y="380660"/>
                    <a:pt x="1871313" y="387025"/>
                    <a:pt x="1866620" y="391718"/>
                  </a:cubicBezTo>
                  <a:cubicBezTo>
                    <a:pt x="1861926" y="396412"/>
                    <a:pt x="1855561" y="399048"/>
                    <a:pt x="1848924" y="399048"/>
                  </a:cubicBezTo>
                  <a:lnTo>
                    <a:pt x="25026" y="399048"/>
                  </a:lnTo>
                  <a:cubicBezTo>
                    <a:pt x="18389" y="399048"/>
                    <a:pt x="12023" y="396412"/>
                    <a:pt x="7330" y="391718"/>
                  </a:cubicBezTo>
                  <a:cubicBezTo>
                    <a:pt x="2637" y="387025"/>
                    <a:pt x="0" y="380660"/>
                    <a:pt x="0" y="374022"/>
                  </a:cubicBezTo>
                  <a:lnTo>
                    <a:pt x="0" y="25026"/>
                  </a:lnTo>
                  <a:cubicBezTo>
                    <a:pt x="0" y="18389"/>
                    <a:pt x="2637" y="12023"/>
                    <a:pt x="7330" y="7330"/>
                  </a:cubicBezTo>
                  <a:cubicBezTo>
                    <a:pt x="12023" y="2637"/>
                    <a:pt x="18389" y="0"/>
                    <a:pt x="250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873950" cy="446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89943" y="2967041"/>
            <a:ext cx="6468006" cy="1159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4"/>
              </a:lnSpc>
            </a:pPr>
            <a:r>
              <a:rPr lang="en-US" sz="360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개인정보 재가공을 막는</a:t>
            </a:r>
          </a:p>
          <a:p>
            <a:pPr algn="ctr">
              <a:lnSpc>
                <a:spcPts val="4644"/>
              </a:lnSpc>
            </a:pPr>
            <a:r>
              <a:rPr lang="en-US" sz="360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보안 어플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50066" y="3086868"/>
            <a:ext cx="5618129" cy="899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사진이나 영상을 촬영하면 앱에서 보안 워터마크를 삽입해 사진을 저장해주는 기능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50066" y="7156590"/>
            <a:ext cx="5913426" cy="899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오디오 딥페이크를 예방하기 위해 음성파일이나 영상의 소리에도 보안 처리 가능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908845" y="2561552"/>
            <a:ext cx="1017371" cy="887178"/>
            <a:chOff x="0" y="0"/>
            <a:chExt cx="267949" cy="2336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67949" cy="233660"/>
            </a:xfrm>
            <a:custGeom>
              <a:avLst/>
              <a:gdLst/>
              <a:ahLst/>
              <a:cxnLst/>
              <a:rect l="l" t="t" r="r" b="b"/>
              <a:pathLst>
                <a:path w="267949" h="233660">
                  <a:moveTo>
                    <a:pt x="116830" y="0"/>
                  </a:moveTo>
                  <a:lnTo>
                    <a:pt x="151119" y="0"/>
                  </a:lnTo>
                  <a:cubicBezTo>
                    <a:pt x="215643" y="0"/>
                    <a:pt x="267949" y="52307"/>
                    <a:pt x="267949" y="116830"/>
                  </a:cubicBezTo>
                  <a:lnTo>
                    <a:pt x="267949" y="116830"/>
                  </a:lnTo>
                  <a:cubicBezTo>
                    <a:pt x="267949" y="147815"/>
                    <a:pt x="255641" y="177531"/>
                    <a:pt x="233731" y="199441"/>
                  </a:cubicBezTo>
                  <a:cubicBezTo>
                    <a:pt x="211821" y="221351"/>
                    <a:pt x="182105" y="233660"/>
                    <a:pt x="15111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67949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908845" y="4594391"/>
            <a:ext cx="1017371" cy="887178"/>
            <a:chOff x="0" y="0"/>
            <a:chExt cx="267949" cy="23366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67949" cy="233660"/>
            </a:xfrm>
            <a:custGeom>
              <a:avLst/>
              <a:gdLst/>
              <a:ahLst/>
              <a:cxnLst/>
              <a:rect l="l" t="t" r="r" b="b"/>
              <a:pathLst>
                <a:path w="267949" h="233660">
                  <a:moveTo>
                    <a:pt x="116830" y="0"/>
                  </a:moveTo>
                  <a:lnTo>
                    <a:pt x="151119" y="0"/>
                  </a:lnTo>
                  <a:cubicBezTo>
                    <a:pt x="215643" y="0"/>
                    <a:pt x="267949" y="52307"/>
                    <a:pt x="267949" y="116830"/>
                  </a:cubicBezTo>
                  <a:lnTo>
                    <a:pt x="267949" y="116830"/>
                  </a:lnTo>
                  <a:cubicBezTo>
                    <a:pt x="267949" y="147815"/>
                    <a:pt x="255641" y="177531"/>
                    <a:pt x="233731" y="199441"/>
                  </a:cubicBezTo>
                  <a:cubicBezTo>
                    <a:pt x="211821" y="221351"/>
                    <a:pt x="182105" y="233660"/>
                    <a:pt x="15111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267949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908845" y="6631274"/>
            <a:ext cx="1017371" cy="887178"/>
            <a:chOff x="0" y="0"/>
            <a:chExt cx="267949" cy="23366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67949" cy="233660"/>
            </a:xfrm>
            <a:custGeom>
              <a:avLst/>
              <a:gdLst/>
              <a:ahLst/>
              <a:cxnLst/>
              <a:rect l="l" t="t" r="r" b="b"/>
              <a:pathLst>
                <a:path w="267949" h="233660">
                  <a:moveTo>
                    <a:pt x="116830" y="0"/>
                  </a:moveTo>
                  <a:lnTo>
                    <a:pt x="151119" y="0"/>
                  </a:lnTo>
                  <a:cubicBezTo>
                    <a:pt x="215643" y="0"/>
                    <a:pt x="267949" y="52307"/>
                    <a:pt x="267949" y="116830"/>
                  </a:cubicBezTo>
                  <a:lnTo>
                    <a:pt x="267949" y="116830"/>
                  </a:lnTo>
                  <a:cubicBezTo>
                    <a:pt x="267949" y="147815"/>
                    <a:pt x="255641" y="177531"/>
                    <a:pt x="233731" y="199441"/>
                  </a:cubicBezTo>
                  <a:cubicBezTo>
                    <a:pt x="211821" y="221351"/>
                    <a:pt x="182105" y="233660"/>
                    <a:pt x="15111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267949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8150501" y="2683249"/>
            <a:ext cx="534059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150501" y="4716088"/>
            <a:ext cx="534059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02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150501" y="6752971"/>
            <a:ext cx="534059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03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195349" y="896454"/>
            <a:ext cx="4689503" cy="622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  <a:spcBef>
                <a:spcPct val="0"/>
              </a:spcBef>
            </a:pPr>
            <a:r>
              <a:rPr lang="en-US" sz="3616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아이디어 제시 - 도출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250066" y="5110388"/>
            <a:ext cx="5618129" cy="899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이미 있는 사진이나 영상에 보안 처리를 해주는 기능</a:t>
            </a:r>
          </a:p>
        </p:txBody>
      </p:sp>
      <p:sp>
        <p:nvSpPr>
          <p:cNvPr id="36" name="Freeform 36"/>
          <p:cNvSpPr/>
          <p:nvPr/>
        </p:nvSpPr>
        <p:spPr>
          <a:xfrm>
            <a:off x="2080669" y="3733044"/>
            <a:ext cx="4937914" cy="3884071"/>
          </a:xfrm>
          <a:custGeom>
            <a:avLst/>
            <a:gdLst/>
            <a:ahLst/>
            <a:cxnLst/>
            <a:rect l="l" t="t" r="r" b="b"/>
            <a:pathLst>
              <a:path w="4937914" h="3884071">
                <a:moveTo>
                  <a:pt x="0" y="0"/>
                </a:moveTo>
                <a:lnTo>
                  <a:pt x="4937914" y="0"/>
                </a:lnTo>
                <a:lnTo>
                  <a:pt x="4937914" y="3884072"/>
                </a:lnTo>
                <a:lnTo>
                  <a:pt x="0" y="3884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9" name="Freeform 9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088927" y="2293191"/>
            <a:ext cx="3526464" cy="6172307"/>
            <a:chOff x="0" y="0"/>
            <a:chExt cx="960072" cy="16803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60072" cy="1680396"/>
            </a:xfrm>
            <a:custGeom>
              <a:avLst/>
              <a:gdLst/>
              <a:ahLst/>
              <a:cxnLst/>
              <a:rect l="l" t="t" r="r" b="b"/>
              <a:pathLst>
                <a:path w="960072" h="1680396">
                  <a:moveTo>
                    <a:pt x="43908" y="0"/>
                  </a:moveTo>
                  <a:lnTo>
                    <a:pt x="916164" y="0"/>
                  </a:lnTo>
                  <a:cubicBezTo>
                    <a:pt x="927809" y="0"/>
                    <a:pt x="938977" y="4626"/>
                    <a:pt x="947211" y="12860"/>
                  </a:cubicBezTo>
                  <a:cubicBezTo>
                    <a:pt x="955446" y="21094"/>
                    <a:pt x="960072" y="32263"/>
                    <a:pt x="960072" y="43908"/>
                  </a:cubicBezTo>
                  <a:lnTo>
                    <a:pt x="960072" y="1636488"/>
                  </a:lnTo>
                  <a:cubicBezTo>
                    <a:pt x="960072" y="1660738"/>
                    <a:pt x="940413" y="1680396"/>
                    <a:pt x="916164" y="1680396"/>
                  </a:cubicBezTo>
                  <a:lnTo>
                    <a:pt x="43908" y="1680396"/>
                  </a:lnTo>
                  <a:cubicBezTo>
                    <a:pt x="32263" y="1680396"/>
                    <a:pt x="21094" y="1675770"/>
                    <a:pt x="12860" y="1667536"/>
                  </a:cubicBezTo>
                  <a:cubicBezTo>
                    <a:pt x="4626" y="1659302"/>
                    <a:pt x="0" y="1648134"/>
                    <a:pt x="0" y="1636488"/>
                  </a:cubicBezTo>
                  <a:lnTo>
                    <a:pt x="0" y="43908"/>
                  </a:lnTo>
                  <a:cubicBezTo>
                    <a:pt x="0" y="32263"/>
                    <a:pt x="4626" y="21094"/>
                    <a:pt x="12860" y="12860"/>
                  </a:cubicBezTo>
                  <a:cubicBezTo>
                    <a:pt x="21094" y="4626"/>
                    <a:pt x="32263" y="0"/>
                    <a:pt x="43908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960072" cy="1728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8189521" y="2416376"/>
            <a:ext cx="3325275" cy="5902363"/>
          </a:xfrm>
          <a:custGeom>
            <a:avLst/>
            <a:gdLst/>
            <a:ahLst/>
            <a:cxnLst/>
            <a:rect l="l" t="t" r="r" b="b"/>
            <a:pathLst>
              <a:path w="3325275" h="5902363">
                <a:moveTo>
                  <a:pt x="0" y="0"/>
                </a:moveTo>
                <a:lnTo>
                  <a:pt x="3325275" y="0"/>
                </a:lnTo>
                <a:lnTo>
                  <a:pt x="3325275" y="5902363"/>
                </a:lnTo>
                <a:lnTo>
                  <a:pt x="0" y="590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9260823" y="2293191"/>
            <a:ext cx="1182671" cy="246370"/>
            <a:chOff x="0" y="0"/>
            <a:chExt cx="321979" cy="670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1979" cy="67074"/>
            </a:xfrm>
            <a:custGeom>
              <a:avLst/>
              <a:gdLst/>
              <a:ahLst/>
              <a:cxnLst/>
              <a:rect l="l" t="t" r="r" b="b"/>
              <a:pathLst>
                <a:path w="321979" h="67074">
                  <a:moveTo>
                    <a:pt x="33537" y="0"/>
                  </a:moveTo>
                  <a:lnTo>
                    <a:pt x="288443" y="0"/>
                  </a:lnTo>
                  <a:cubicBezTo>
                    <a:pt x="297337" y="0"/>
                    <a:pt x="305867" y="3533"/>
                    <a:pt x="312157" y="9823"/>
                  </a:cubicBezTo>
                  <a:cubicBezTo>
                    <a:pt x="318446" y="16112"/>
                    <a:pt x="321979" y="24642"/>
                    <a:pt x="321979" y="33537"/>
                  </a:cubicBezTo>
                  <a:lnTo>
                    <a:pt x="321979" y="33537"/>
                  </a:lnTo>
                  <a:cubicBezTo>
                    <a:pt x="321979" y="42431"/>
                    <a:pt x="318446" y="50962"/>
                    <a:pt x="312157" y="57251"/>
                  </a:cubicBezTo>
                  <a:cubicBezTo>
                    <a:pt x="305867" y="63540"/>
                    <a:pt x="297337" y="67074"/>
                    <a:pt x="288443" y="67074"/>
                  </a:cubicBezTo>
                  <a:lnTo>
                    <a:pt x="33537" y="67074"/>
                  </a:lnTo>
                  <a:cubicBezTo>
                    <a:pt x="24642" y="67074"/>
                    <a:pt x="16112" y="63540"/>
                    <a:pt x="9823" y="57251"/>
                  </a:cubicBezTo>
                  <a:cubicBezTo>
                    <a:pt x="3533" y="50962"/>
                    <a:pt x="0" y="42431"/>
                    <a:pt x="0" y="33537"/>
                  </a:cubicBezTo>
                  <a:lnTo>
                    <a:pt x="0" y="33537"/>
                  </a:lnTo>
                  <a:cubicBezTo>
                    <a:pt x="0" y="24642"/>
                    <a:pt x="3533" y="16112"/>
                    <a:pt x="9823" y="9823"/>
                  </a:cubicBezTo>
                  <a:cubicBezTo>
                    <a:pt x="16112" y="3533"/>
                    <a:pt x="24642" y="0"/>
                    <a:pt x="33537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321979" cy="114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729957" y="2293191"/>
            <a:ext cx="3526464" cy="6172307"/>
            <a:chOff x="0" y="0"/>
            <a:chExt cx="960072" cy="16803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60072" cy="1680396"/>
            </a:xfrm>
            <a:custGeom>
              <a:avLst/>
              <a:gdLst/>
              <a:ahLst/>
              <a:cxnLst/>
              <a:rect l="l" t="t" r="r" b="b"/>
              <a:pathLst>
                <a:path w="960072" h="1680396">
                  <a:moveTo>
                    <a:pt x="43908" y="0"/>
                  </a:moveTo>
                  <a:lnTo>
                    <a:pt x="916164" y="0"/>
                  </a:lnTo>
                  <a:cubicBezTo>
                    <a:pt x="927809" y="0"/>
                    <a:pt x="938977" y="4626"/>
                    <a:pt x="947211" y="12860"/>
                  </a:cubicBezTo>
                  <a:cubicBezTo>
                    <a:pt x="955446" y="21094"/>
                    <a:pt x="960072" y="32263"/>
                    <a:pt x="960072" y="43908"/>
                  </a:cubicBezTo>
                  <a:lnTo>
                    <a:pt x="960072" y="1636488"/>
                  </a:lnTo>
                  <a:cubicBezTo>
                    <a:pt x="960072" y="1660738"/>
                    <a:pt x="940413" y="1680396"/>
                    <a:pt x="916164" y="1680396"/>
                  </a:cubicBezTo>
                  <a:lnTo>
                    <a:pt x="43908" y="1680396"/>
                  </a:lnTo>
                  <a:cubicBezTo>
                    <a:pt x="32263" y="1680396"/>
                    <a:pt x="21094" y="1675770"/>
                    <a:pt x="12860" y="1667536"/>
                  </a:cubicBezTo>
                  <a:cubicBezTo>
                    <a:pt x="4626" y="1659302"/>
                    <a:pt x="0" y="1648134"/>
                    <a:pt x="0" y="1636488"/>
                  </a:cubicBezTo>
                  <a:lnTo>
                    <a:pt x="0" y="43908"/>
                  </a:lnTo>
                  <a:cubicBezTo>
                    <a:pt x="0" y="32263"/>
                    <a:pt x="4626" y="21094"/>
                    <a:pt x="12860" y="12860"/>
                  </a:cubicBezTo>
                  <a:cubicBezTo>
                    <a:pt x="21094" y="4626"/>
                    <a:pt x="32263" y="0"/>
                    <a:pt x="43908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960072" cy="1728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2830552" y="2403076"/>
            <a:ext cx="3325275" cy="5902363"/>
          </a:xfrm>
          <a:custGeom>
            <a:avLst/>
            <a:gdLst/>
            <a:ahLst/>
            <a:cxnLst/>
            <a:rect l="l" t="t" r="r" b="b"/>
            <a:pathLst>
              <a:path w="3325275" h="5902363">
                <a:moveTo>
                  <a:pt x="0" y="0"/>
                </a:moveTo>
                <a:lnTo>
                  <a:pt x="3325275" y="0"/>
                </a:lnTo>
                <a:lnTo>
                  <a:pt x="3325275" y="5902363"/>
                </a:lnTo>
                <a:lnTo>
                  <a:pt x="0" y="59023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3901854" y="2293191"/>
            <a:ext cx="1182671" cy="246370"/>
            <a:chOff x="0" y="0"/>
            <a:chExt cx="321979" cy="6707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21979" cy="67074"/>
            </a:xfrm>
            <a:custGeom>
              <a:avLst/>
              <a:gdLst/>
              <a:ahLst/>
              <a:cxnLst/>
              <a:rect l="l" t="t" r="r" b="b"/>
              <a:pathLst>
                <a:path w="321979" h="67074">
                  <a:moveTo>
                    <a:pt x="33537" y="0"/>
                  </a:moveTo>
                  <a:lnTo>
                    <a:pt x="288443" y="0"/>
                  </a:lnTo>
                  <a:cubicBezTo>
                    <a:pt x="297337" y="0"/>
                    <a:pt x="305867" y="3533"/>
                    <a:pt x="312157" y="9823"/>
                  </a:cubicBezTo>
                  <a:cubicBezTo>
                    <a:pt x="318446" y="16112"/>
                    <a:pt x="321979" y="24642"/>
                    <a:pt x="321979" y="33537"/>
                  </a:cubicBezTo>
                  <a:lnTo>
                    <a:pt x="321979" y="33537"/>
                  </a:lnTo>
                  <a:cubicBezTo>
                    <a:pt x="321979" y="42431"/>
                    <a:pt x="318446" y="50962"/>
                    <a:pt x="312157" y="57251"/>
                  </a:cubicBezTo>
                  <a:cubicBezTo>
                    <a:pt x="305867" y="63540"/>
                    <a:pt x="297337" y="67074"/>
                    <a:pt x="288443" y="67074"/>
                  </a:cubicBezTo>
                  <a:lnTo>
                    <a:pt x="33537" y="67074"/>
                  </a:lnTo>
                  <a:cubicBezTo>
                    <a:pt x="24642" y="67074"/>
                    <a:pt x="16112" y="63540"/>
                    <a:pt x="9823" y="57251"/>
                  </a:cubicBezTo>
                  <a:cubicBezTo>
                    <a:pt x="3533" y="50962"/>
                    <a:pt x="0" y="42431"/>
                    <a:pt x="0" y="33537"/>
                  </a:cubicBezTo>
                  <a:lnTo>
                    <a:pt x="0" y="33537"/>
                  </a:lnTo>
                  <a:cubicBezTo>
                    <a:pt x="0" y="24642"/>
                    <a:pt x="3533" y="16112"/>
                    <a:pt x="9823" y="9823"/>
                  </a:cubicBezTo>
                  <a:cubicBezTo>
                    <a:pt x="16112" y="3533"/>
                    <a:pt x="24642" y="0"/>
                    <a:pt x="33537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321979" cy="114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6602108" y="5180220"/>
            <a:ext cx="1150661" cy="348075"/>
          </a:xfrm>
          <a:custGeom>
            <a:avLst/>
            <a:gdLst/>
            <a:ahLst/>
            <a:cxnLst/>
            <a:rect l="l" t="t" r="r" b="b"/>
            <a:pathLst>
              <a:path w="1150661" h="348075">
                <a:moveTo>
                  <a:pt x="0" y="0"/>
                </a:moveTo>
                <a:lnTo>
                  <a:pt x="1150660" y="0"/>
                </a:lnTo>
                <a:lnTo>
                  <a:pt x="1150660" y="348075"/>
                </a:lnTo>
                <a:lnTo>
                  <a:pt x="0" y="3480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28" name="TextBox 28"/>
          <p:cNvSpPr txBox="1"/>
          <p:nvPr/>
        </p:nvSpPr>
        <p:spPr>
          <a:xfrm>
            <a:off x="2195349" y="896454"/>
            <a:ext cx="3623739" cy="622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  <a:spcBef>
                <a:spcPct val="0"/>
              </a:spcBef>
            </a:pPr>
            <a:r>
              <a:rPr lang="en-US" sz="3616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프로토타입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933419" y="2186840"/>
            <a:ext cx="3874931" cy="874146"/>
            <a:chOff x="0" y="0"/>
            <a:chExt cx="1020558" cy="23022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20558" cy="230228"/>
            </a:xfrm>
            <a:custGeom>
              <a:avLst/>
              <a:gdLst/>
              <a:ahLst/>
              <a:cxnLst/>
              <a:rect l="l" t="t" r="r" b="b"/>
              <a:pathLst>
                <a:path w="1020558" h="230228">
                  <a:moveTo>
                    <a:pt x="101895" y="0"/>
                  </a:moveTo>
                  <a:lnTo>
                    <a:pt x="918663" y="0"/>
                  </a:lnTo>
                  <a:cubicBezTo>
                    <a:pt x="945687" y="0"/>
                    <a:pt x="971604" y="10735"/>
                    <a:pt x="990713" y="29844"/>
                  </a:cubicBezTo>
                  <a:cubicBezTo>
                    <a:pt x="1009823" y="48954"/>
                    <a:pt x="1020558" y="74871"/>
                    <a:pt x="1020558" y="101895"/>
                  </a:cubicBezTo>
                  <a:lnTo>
                    <a:pt x="1020558" y="128332"/>
                  </a:lnTo>
                  <a:cubicBezTo>
                    <a:pt x="1020558" y="155357"/>
                    <a:pt x="1009823" y="181274"/>
                    <a:pt x="990713" y="200383"/>
                  </a:cubicBezTo>
                  <a:cubicBezTo>
                    <a:pt x="971604" y="219492"/>
                    <a:pt x="945687" y="230228"/>
                    <a:pt x="918663" y="230228"/>
                  </a:cubicBezTo>
                  <a:lnTo>
                    <a:pt x="101895" y="230228"/>
                  </a:lnTo>
                  <a:cubicBezTo>
                    <a:pt x="74871" y="230228"/>
                    <a:pt x="48954" y="219492"/>
                    <a:pt x="29844" y="200383"/>
                  </a:cubicBezTo>
                  <a:cubicBezTo>
                    <a:pt x="10735" y="181274"/>
                    <a:pt x="0" y="155357"/>
                    <a:pt x="0" y="128332"/>
                  </a:cubicBezTo>
                  <a:lnTo>
                    <a:pt x="0" y="101895"/>
                  </a:lnTo>
                  <a:cubicBezTo>
                    <a:pt x="0" y="74871"/>
                    <a:pt x="10735" y="48954"/>
                    <a:pt x="29844" y="29844"/>
                  </a:cubicBezTo>
                  <a:cubicBezTo>
                    <a:pt x="48954" y="10735"/>
                    <a:pt x="74871" y="0"/>
                    <a:pt x="1018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FFDE59"/>
              </a:solidFill>
              <a:prstDash val="dash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020558" cy="277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868041" y="3595815"/>
            <a:ext cx="3333534" cy="96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07"/>
              </a:lnSpc>
            </a:pPr>
            <a:r>
              <a:rPr lang="en-US" sz="27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상단바에서</a:t>
            </a:r>
          </a:p>
          <a:p>
            <a:pPr marL="0" lvl="0" indent="0" algn="just">
              <a:lnSpc>
                <a:spcPts val="3807"/>
              </a:lnSpc>
            </a:pPr>
            <a:r>
              <a:rPr lang="en-US" sz="27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각종 카메라 기능 지원</a:t>
            </a:r>
          </a:p>
        </p:txBody>
      </p:sp>
      <p:sp>
        <p:nvSpPr>
          <p:cNvPr id="30" name="AutoShape 30"/>
          <p:cNvSpPr/>
          <p:nvPr/>
        </p:nvSpPr>
        <p:spPr>
          <a:xfrm>
            <a:off x="11632708" y="3013967"/>
            <a:ext cx="1116203" cy="648523"/>
          </a:xfrm>
          <a:prstGeom prst="line">
            <a:avLst/>
          </a:prstGeom>
          <a:ln w="57150" cap="flat">
            <a:solidFill>
              <a:srgbClr val="FFDE5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1" name="Group 31"/>
          <p:cNvGrpSpPr/>
          <p:nvPr/>
        </p:nvGrpSpPr>
        <p:grpSpPr>
          <a:xfrm>
            <a:off x="7914693" y="7551275"/>
            <a:ext cx="3874931" cy="705610"/>
            <a:chOff x="0" y="0"/>
            <a:chExt cx="1020558" cy="18584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20558" cy="185840"/>
            </a:xfrm>
            <a:custGeom>
              <a:avLst/>
              <a:gdLst/>
              <a:ahLst/>
              <a:cxnLst/>
              <a:rect l="l" t="t" r="r" b="b"/>
              <a:pathLst>
                <a:path w="1020558" h="185840">
                  <a:moveTo>
                    <a:pt x="92920" y="0"/>
                  </a:moveTo>
                  <a:lnTo>
                    <a:pt x="927638" y="0"/>
                  </a:lnTo>
                  <a:cubicBezTo>
                    <a:pt x="952282" y="0"/>
                    <a:pt x="975916" y="9790"/>
                    <a:pt x="993342" y="27216"/>
                  </a:cubicBezTo>
                  <a:cubicBezTo>
                    <a:pt x="1010768" y="44641"/>
                    <a:pt x="1020558" y="68276"/>
                    <a:pt x="1020558" y="92920"/>
                  </a:cubicBezTo>
                  <a:lnTo>
                    <a:pt x="1020558" y="92920"/>
                  </a:lnTo>
                  <a:cubicBezTo>
                    <a:pt x="1020558" y="117564"/>
                    <a:pt x="1010768" y="141198"/>
                    <a:pt x="993342" y="158624"/>
                  </a:cubicBezTo>
                  <a:cubicBezTo>
                    <a:pt x="975916" y="176050"/>
                    <a:pt x="952282" y="185840"/>
                    <a:pt x="927638" y="185840"/>
                  </a:cubicBezTo>
                  <a:lnTo>
                    <a:pt x="92920" y="185840"/>
                  </a:lnTo>
                  <a:cubicBezTo>
                    <a:pt x="68276" y="185840"/>
                    <a:pt x="44641" y="176050"/>
                    <a:pt x="27216" y="158624"/>
                  </a:cubicBezTo>
                  <a:cubicBezTo>
                    <a:pt x="9790" y="141198"/>
                    <a:pt x="0" y="117564"/>
                    <a:pt x="0" y="92920"/>
                  </a:cubicBezTo>
                  <a:lnTo>
                    <a:pt x="0" y="92920"/>
                  </a:lnTo>
                  <a:cubicBezTo>
                    <a:pt x="0" y="68276"/>
                    <a:pt x="9790" y="44641"/>
                    <a:pt x="27216" y="27216"/>
                  </a:cubicBezTo>
                  <a:cubicBezTo>
                    <a:pt x="44641" y="9790"/>
                    <a:pt x="68276" y="0"/>
                    <a:pt x="929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FFDE59"/>
              </a:solidFill>
              <a:prstDash val="dash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1020558" cy="233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AutoShape 34"/>
          <p:cNvSpPr/>
          <p:nvPr/>
        </p:nvSpPr>
        <p:spPr>
          <a:xfrm flipV="1">
            <a:off x="11797646" y="7067024"/>
            <a:ext cx="951264" cy="864482"/>
          </a:xfrm>
          <a:prstGeom prst="line">
            <a:avLst/>
          </a:prstGeom>
          <a:ln w="57150" cap="flat">
            <a:solidFill>
              <a:srgbClr val="FFDE5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5" name="TextBox 35"/>
          <p:cNvSpPr txBox="1"/>
          <p:nvPr/>
        </p:nvSpPr>
        <p:spPr>
          <a:xfrm>
            <a:off x="12748910" y="6104745"/>
            <a:ext cx="3989118" cy="96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807"/>
              </a:lnSpc>
            </a:pPr>
            <a:r>
              <a:rPr lang="en-US" sz="27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메인, 카메라, 환경설정으로 구성된 하단바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9" name="Freeform 9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5138423" y="2122114"/>
            <a:ext cx="3526464" cy="6172307"/>
            <a:chOff x="0" y="0"/>
            <a:chExt cx="960072" cy="16803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60072" cy="1680396"/>
            </a:xfrm>
            <a:custGeom>
              <a:avLst/>
              <a:gdLst/>
              <a:ahLst/>
              <a:cxnLst/>
              <a:rect l="l" t="t" r="r" b="b"/>
              <a:pathLst>
                <a:path w="960072" h="1680396">
                  <a:moveTo>
                    <a:pt x="43908" y="0"/>
                  </a:moveTo>
                  <a:lnTo>
                    <a:pt x="916164" y="0"/>
                  </a:lnTo>
                  <a:cubicBezTo>
                    <a:pt x="927809" y="0"/>
                    <a:pt x="938977" y="4626"/>
                    <a:pt x="947211" y="12860"/>
                  </a:cubicBezTo>
                  <a:cubicBezTo>
                    <a:pt x="955446" y="21094"/>
                    <a:pt x="960072" y="32263"/>
                    <a:pt x="960072" y="43908"/>
                  </a:cubicBezTo>
                  <a:lnTo>
                    <a:pt x="960072" y="1636488"/>
                  </a:lnTo>
                  <a:cubicBezTo>
                    <a:pt x="960072" y="1660738"/>
                    <a:pt x="940413" y="1680396"/>
                    <a:pt x="916164" y="1680396"/>
                  </a:cubicBezTo>
                  <a:lnTo>
                    <a:pt x="43908" y="1680396"/>
                  </a:lnTo>
                  <a:cubicBezTo>
                    <a:pt x="32263" y="1680396"/>
                    <a:pt x="21094" y="1675770"/>
                    <a:pt x="12860" y="1667536"/>
                  </a:cubicBezTo>
                  <a:cubicBezTo>
                    <a:pt x="4626" y="1659302"/>
                    <a:pt x="0" y="1648134"/>
                    <a:pt x="0" y="1636488"/>
                  </a:cubicBezTo>
                  <a:lnTo>
                    <a:pt x="0" y="43908"/>
                  </a:lnTo>
                  <a:cubicBezTo>
                    <a:pt x="0" y="32263"/>
                    <a:pt x="4626" y="21094"/>
                    <a:pt x="12860" y="12860"/>
                  </a:cubicBezTo>
                  <a:cubicBezTo>
                    <a:pt x="21094" y="4626"/>
                    <a:pt x="32263" y="0"/>
                    <a:pt x="43908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960072" cy="1728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5231720" y="2245299"/>
            <a:ext cx="3339869" cy="5871919"/>
          </a:xfrm>
          <a:custGeom>
            <a:avLst/>
            <a:gdLst/>
            <a:ahLst/>
            <a:cxnLst/>
            <a:rect l="l" t="t" r="r" b="b"/>
            <a:pathLst>
              <a:path w="3339869" h="5871919">
                <a:moveTo>
                  <a:pt x="0" y="0"/>
                </a:moveTo>
                <a:lnTo>
                  <a:pt x="3339870" y="0"/>
                </a:lnTo>
                <a:lnTo>
                  <a:pt x="3339870" y="5871919"/>
                </a:lnTo>
                <a:lnTo>
                  <a:pt x="0" y="5871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050" b="-4012"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6310320" y="2122114"/>
            <a:ext cx="1182671" cy="246370"/>
            <a:chOff x="0" y="0"/>
            <a:chExt cx="321979" cy="670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1979" cy="67074"/>
            </a:xfrm>
            <a:custGeom>
              <a:avLst/>
              <a:gdLst/>
              <a:ahLst/>
              <a:cxnLst/>
              <a:rect l="l" t="t" r="r" b="b"/>
              <a:pathLst>
                <a:path w="321979" h="67074">
                  <a:moveTo>
                    <a:pt x="33537" y="0"/>
                  </a:moveTo>
                  <a:lnTo>
                    <a:pt x="288443" y="0"/>
                  </a:lnTo>
                  <a:cubicBezTo>
                    <a:pt x="297337" y="0"/>
                    <a:pt x="305867" y="3533"/>
                    <a:pt x="312157" y="9823"/>
                  </a:cubicBezTo>
                  <a:cubicBezTo>
                    <a:pt x="318446" y="16112"/>
                    <a:pt x="321979" y="24642"/>
                    <a:pt x="321979" y="33537"/>
                  </a:cubicBezTo>
                  <a:lnTo>
                    <a:pt x="321979" y="33537"/>
                  </a:lnTo>
                  <a:cubicBezTo>
                    <a:pt x="321979" y="42431"/>
                    <a:pt x="318446" y="50962"/>
                    <a:pt x="312157" y="57251"/>
                  </a:cubicBezTo>
                  <a:cubicBezTo>
                    <a:pt x="305867" y="63540"/>
                    <a:pt x="297337" y="67074"/>
                    <a:pt x="288443" y="67074"/>
                  </a:cubicBezTo>
                  <a:lnTo>
                    <a:pt x="33537" y="67074"/>
                  </a:lnTo>
                  <a:cubicBezTo>
                    <a:pt x="24642" y="67074"/>
                    <a:pt x="16112" y="63540"/>
                    <a:pt x="9823" y="57251"/>
                  </a:cubicBezTo>
                  <a:cubicBezTo>
                    <a:pt x="3533" y="50962"/>
                    <a:pt x="0" y="42431"/>
                    <a:pt x="0" y="33537"/>
                  </a:cubicBezTo>
                  <a:lnTo>
                    <a:pt x="0" y="33537"/>
                  </a:lnTo>
                  <a:cubicBezTo>
                    <a:pt x="0" y="24642"/>
                    <a:pt x="3533" y="16112"/>
                    <a:pt x="9823" y="9823"/>
                  </a:cubicBezTo>
                  <a:cubicBezTo>
                    <a:pt x="16112" y="3533"/>
                    <a:pt x="24642" y="0"/>
                    <a:pt x="33537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321979" cy="114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565493" y="2122114"/>
            <a:ext cx="3526464" cy="6172307"/>
            <a:chOff x="0" y="0"/>
            <a:chExt cx="960072" cy="16803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60072" cy="1680396"/>
            </a:xfrm>
            <a:custGeom>
              <a:avLst/>
              <a:gdLst/>
              <a:ahLst/>
              <a:cxnLst/>
              <a:rect l="l" t="t" r="r" b="b"/>
              <a:pathLst>
                <a:path w="960072" h="1680396">
                  <a:moveTo>
                    <a:pt x="43908" y="0"/>
                  </a:moveTo>
                  <a:lnTo>
                    <a:pt x="916164" y="0"/>
                  </a:lnTo>
                  <a:cubicBezTo>
                    <a:pt x="927809" y="0"/>
                    <a:pt x="938977" y="4626"/>
                    <a:pt x="947211" y="12860"/>
                  </a:cubicBezTo>
                  <a:cubicBezTo>
                    <a:pt x="955446" y="21094"/>
                    <a:pt x="960072" y="32263"/>
                    <a:pt x="960072" y="43908"/>
                  </a:cubicBezTo>
                  <a:lnTo>
                    <a:pt x="960072" y="1636488"/>
                  </a:lnTo>
                  <a:cubicBezTo>
                    <a:pt x="960072" y="1660738"/>
                    <a:pt x="940413" y="1680396"/>
                    <a:pt x="916164" y="1680396"/>
                  </a:cubicBezTo>
                  <a:lnTo>
                    <a:pt x="43908" y="1680396"/>
                  </a:lnTo>
                  <a:cubicBezTo>
                    <a:pt x="32263" y="1680396"/>
                    <a:pt x="21094" y="1675770"/>
                    <a:pt x="12860" y="1667536"/>
                  </a:cubicBezTo>
                  <a:cubicBezTo>
                    <a:pt x="4626" y="1659302"/>
                    <a:pt x="0" y="1648134"/>
                    <a:pt x="0" y="1636488"/>
                  </a:cubicBezTo>
                  <a:lnTo>
                    <a:pt x="0" y="43908"/>
                  </a:lnTo>
                  <a:cubicBezTo>
                    <a:pt x="0" y="32263"/>
                    <a:pt x="4626" y="21094"/>
                    <a:pt x="12860" y="12860"/>
                  </a:cubicBezTo>
                  <a:cubicBezTo>
                    <a:pt x="21094" y="4626"/>
                    <a:pt x="32263" y="0"/>
                    <a:pt x="43908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960072" cy="1728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666088" y="2230077"/>
            <a:ext cx="3325275" cy="5902363"/>
          </a:xfrm>
          <a:custGeom>
            <a:avLst/>
            <a:gdLst/>
            <a:ahLst/>
            <a:cxnLst/>
            <a:rect l="l" t="t" r="r" b="b"/>
            <a:pathLst>
              <a:path w="3325275" h="5902363">
                <a:moveTo>
                  <a:pt x="0" y="0"/>
                </a:moveTo>
                <a:lnTo>
                  <a:pt x="3325275" y="0"/>
                </a:lnTo>
                <a:lnTo>
                  <a:pt x="3325275" y="5902363"/>
                </a:lnTo>
                <a:lnTo>
                  <a:pt x="0" y="59023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11737390" y="2122114"/>
            <a:ext cx="1182671" cy="246370"/>
            <a:chOff x="0" y="0"/>
            <a:chExt cx="321979" cy="6707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21979" cy="67074"/>
            </a:xfrm>
            <a:custGeom>
              <a:avLst/>
              <a:gdLst/>
              <a:ahLst/>
              <a:cxnLst/>
              <a:rect l="l" t="t" r="r" b="b"/>
              <a:pathLst>
                <a:path w="321979" h="67074">
                  <a:moveTo>
                    <a:pt x="33537" y="0"/>
                  </a:moveTo>
                  <a:lnTo>
                    <a:pt x="288443" y="0"/>
                  </a:lnTo>
                  <a:cubicBezTo>
                    <a:pt x="297337" y="0"/>
                    <a:pt x="305867" y="3533"/>
                    <a:pt x="312157" y="9823"/>
                  </a:cubicBezTo>
                  <a:cubicBezTo>
                    <a:pt x="318446" y="16112"/>
                    <a:pt x="321979" y="24642"/>
                    <a:pt x="321979" y="33537"/>
                  </a:cubicBezTo>
                  <a:lnTo>
                    <a:pt x="321979" y="33537"/>
                  </a:lnTo>
                  <a:cubicBezTo>
                    <a:pt x="321979" y="42431"/>
                    <a:pt x="318446" y="50962"/>
                    <a:pt x="312157" y="57251"/>
                  </a:cubicBezTo>
                  <a:cubicBezTo>
                    <a:pt x="305867" y="63540"/>
                    <a:pt x="297337" y="67074"/>
                    <a:pt x="288443" y="67074"/>
                  </a:cubicBezTo>
                  <a:lnTo>
                    <a:pt x="33537" y="67074"/>
                  </a:lnTo>
                  <a:cubicBezTo>
                    <a:pt x="24642" y="67074"/>
                    <a:pt x="16112" y="63540"/>
                    <a:pt x="9823" y="57251"/>
                  </a:cubicBezTo>
                  <a:cubicBezTo>
                    <a:pt x="3533" y="50962"/>
                    <a:pt x="0" y="42431"/>
                    <a:pt x="0" y="33537"/>
                  </a:cubicBezTo>
                  <a:lnTo>
                    <a:pt x="0" y="33537"/>
                  </a:lnTo>
                  <a:cubicBezTo>
                    <a:pt x="0" y="24642"/>
                    <a:pt x="3533" y="16112"/>
                    <a:pt x="9823" y="9823"/>
                  </a:cubicBezTo>
                  <a:cubicBezTo>
                    <a:pt x="16112" y="3533"/>
                    <a:pt x="24642" y="0"/>
                    <a:pt x="33537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321979" cy="114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195349" y="896454"/>
            <a:ext cx="3623739" cy="622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  <a:spcBef>
                <a:spcPct val="0"/>
              </a:spcBef>
            </a:pPr>
            <a:r>
              <a:rPr lang="en-US" sz="3616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프로토타입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95349" y="4338285"/>
            <a:ext cx="908704" cy="143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07"/>
              </a:lnSpc>
            </a:pPr>
            <a:r>
              <a:rPr lang="en-US" sz="27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촬영</a:t>
            </a:r>
          </a:p>
          <a:p>
            <a:pPr algn="just">
              <a:lnSpc>
                <a:spcPts val="3807"/>
              </a:lnSpc>
            </a:pPr>
            <a:r>
              <a:rPr lang="en-US" sz="27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버튼</a:t>
            </a:r>
          </a:p>
          <a:p>
            <a:pPr marL="0" lvl="0" indent="0" algn="just">
              <a:lnSpc>
                <a:spcPts val="3807"/>
              </a:lnSpc>
            </a:pPr>
            <a:r>
              <a:rPr lang="en-US" sz="27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클릭</a:t>
            </a:r>
          </a:p>
        </p:txBody>
      </p:sp>
      <p:sp>
        <p:nvSpPr>
          <p:cNvPr id="26" name="Freeform 26"/>
          <p:cNvSpPr/>
          <p:nvPr/>
        </p:nvSpPr>
        <p:spPr>
          <a:xfrm>
            <a:off x="3431889" y="4969463"/>
            <a:ext cx="1150661" cy="348075"/>
          </a:xfrm>
          <a:custGeom>
            <a:avLst/>
            <a:gdLst/>
            <a:ahLst/>
            <a:cxnLst/>
            <a:rect l="l" t="t" r="r" b="b"/>
            <a:pathLst>
              <a:path w="1150661" h="348075">
                <a:moveTo>
                  <a:pt x="0" y="0"/>
                </a:moveTo>
                <a:lnTo>
                  <a:pt x="1150660" y="0"/>
                </a:lnTo>
                <a:lnTo>
                  <a:pt x="1150660" y="348074"/>
                </a:lnTo>
                <a:lnTo>
                  <a:pt x="0" y="3480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27" name="Freeform 27"/>
          <p:cNvSpPr/>
          <p:nvPr/>
        </p:nvSpPr>
        <p:spPr>
          <a:xfrm>
            <a:off x="9043357" y="5009144"/>
            <a:ext cx="1150661" cy="348075"/>
          </a:xfrm>
          <a:custGeom>
            <a:avLst/>
            <a:gdLst/>
            <a:ahLst/>
            <a:cxnLst/>
            <a:rect l="l" t="t" r="r" b="b"/>
            <a:pathLst>
              <a:path w="1150661" h="348075">
                <a:moveTo>
                  <a:pt x="0" y="0"/>
                </a:moveTo>
                <a:lnTo>
                  <a:pt x="1150661" y="0"/>
                </a:lnTo>
                <a:lnTo>
                  <a:pt x="1150661" y="348075"/>
                </a:lnTo>
                <a:lnTo>
                  <a:pt x="0" y="3480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28" name="TextBox 28"/>
          <p:cNvSpPr txBox="1"/>
          <p:nvPr/>
        </p:nvSpPr>
        <p:spPr>
          <a:xfrm>
            <a:off x="5880667" y="8579019"/>
            <a:ext cx="2831845" cy="48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807"/>
              </a:lnSpc>
            </a:pPr>
            <a:r>
              <a:rPr lang="en-US" sz="2799" b="1" u="sng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고유 보안 처리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666088" y="8579019"/>
            <a:ext cx="4964023" cy="48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807"/>
              </a:lnSpc>
            </a:pPr>
            <a:r>
              <a:rPr lang="en-US" sz="27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보안 처리 된 사진 완성</a:t>
            </a:r>
          </a:p>
        </p:txBody>
      </p:sp>
      <p:sp>
        <p:nvSpPr>
          <p:cNvPr id="30" name="AutoShape 30"/>
          <p:cNvSpPr/>
          <p:nvPr/>
        </p:nvSpPr>
        <p:spPr>
          <a:xfrm>
            <a:off x="13610378" y="4470933"/>
            <a:ext cx="1557786" cy="591379"/>
          </a:xfrm>
          <a:prstGeom prst="line">
            <a:avLst/>
          </a:prstGeom>
          <a:ln w="57150" cap="flat">
            <a:solidFill>
              <a:srgbClr val="FFDE5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15126559" y="4338285"/>
            <a:ext cx="2132741" cy="239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7"/>
              </a:lnSpc>
            </a:pPr>
            <a:r>
              <a:rPr lang="en-US" sz="27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육안으론</a:t>
            </a:r>
          </a:p>
          <a:p>
            <a:pPr algn="ctr">
              <a:lnSpc>
                <a:spcPts val="3807"/>
              </a:lnSpc>
            </a:pPr>
            <a:r>
              <a:rPr lang="en-US" sz="27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보이지않는</a:t>
            </a:r>
          </a:p>
          <a:p>
            <a:pPr algn="ctr">
              <a:lnSpc>
                <a:spcPts val="3807"/>
              </a:lnSpc>
            </a:pPr>
            <a:r>
              <a:rPr lang="en-US" sz="27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보안마크</a:t>
            </a:r>
          </a:p>
          <a:p>
            <a:pPr algn="ctr">
              <a:lnSpc>
                <a:spcPts val="3807"/>
              </a:lnSpc>
            </a:pPr>
            <a:endParaRPr lang="en-US" sz="2799" b="1">
              <a:solidFill>
                <a:srgbClr val="000000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  <a:p>
            <a:pPr marL="0" lvl="0" indent="0" algn="ctr">
              <a:lnSpc>
                <a:spcPts val="3807"/>
              </a:lnSpc>
            </a:pPr>
            <a:endParaRPr lang="en-US" sz="2799" b="1">
              <a:solidFill>
                <a:srgbClr val="000000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9" name="Freeform 9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320754" y="2239360"/>
            <a:ext cx="3526464" cy="6172307"/>
            <a:chOff x="0" y="0"/>
            <a:chExt cx="960072" cy="16803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60072" cy="1680396"/>
            </a:xfrm>
            <a:custGeom>
              <a:avLst/>
              <a:gdLst/>
              <a:ahLst/>
              <a:cxnLst/>
              <a:rect l="l" t="t" r="r" b="b"/>
              <a:pathLst>
                <a:path w="960072" h="1680396">
                  <a:moveTo>
                    <a:pt x="43908" y="0"/>
                  </a:moveTo>
                  <a:lnTo>
                    <a:pt x="916164" y="0"/>
                  </a:lnTo>
                  <a:cubicBezTo>
                    <a:pt x="927809" y="0"/>
                    <a:pt x="938977" y="4626"/>
                    <a:pt x="947211" y="12860"/>
                  </a:cubicBezTo>
                  <a:cubicBezTo>
                    <a:pt x="955446" y="21094"/>
                    <a:pt x="960072" y="32263"/>
                    <a:pt x="960072" y="43908"/>
                  </a:cubicBezTo>
                  <a:lnTo>
                    <a:pt x="960072" y="1636488"/>
                  </a:lnTo>
                  <a:cubicBezTo>
                    <a:pt x="960072" y="1660738"/>
                    <a:pt x="940413" y="1680396"/>
                    <a:pt x="916164" y="1680396"/>
                  </a:cubicBezTo>
                  <a:lnTo>
                    <a:pt x="43908" y="1680396"/>
                  </a:lnTo>
                  <a:cubicBezTo>
                    <a:pt x="32263" y="1680396"/>
                    <a:pt x="21094" y="1675770"/>
                    <a:pt x="12860" y="1667536"/>
                  </a:cubicBezTo>
                  <a:cubicBezTo>
                    <a:pt x="4626" y="1659302"/>
                    <a:pt x="0" y="1648134"/>
                    <a:pt x="0" y="1636488"/>
                  </a:cubicBezTo>
                  <a:lnTo>
                    <a:pt x="0" y="43908"/>
                  </a:lnTo>
                  <a:cubicBezTo>
                    <a:pt x="0" y="32263"/>
                    <a:pt x="4626" y="21094"/>
                    <a:pt x="12860" y="12860"/>
                  </a:cubicBezTo>
                  <a:cubicBezTo>
                    <a:pt x="21094" y="4626"/>
                    <a:pt x="32263" y="0"/>
                    <a:pt x="43908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960072" cy="1728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421349" y="2347323"/>
            <a:ext cx="3325275" cy="5902363"/>
          </a:xfrm>
          <a:custGeom>
            <a:avLst/>
            <a:gdLst/>
            <a:ahLst/>
            <a:cxnLst/>
            <a:rect l="l" t="t" r="r" b="b"/>
            <a:pathLst>
              <a:path w="3325275" h="5902363">
                <a:moveTo>
                  <a:pt x="0" y="0"/>
                </a:moveTo>
                <a:lnTo>
                  <a:pt x="3325275" y="0"/>
                </a:lnTo>
                <a:lnTo>
                  <a:pt x="3325275" y="5902363"/>
                </a:lnTo>
                <a:lnTo>
                  <a:pt x="0" y="590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4492651" y="2239360"/>
            <a:ext cx="1182671" cy="246370"/>
            <a:chOff x="0" y="0"/>
            <a:chExt cx="321979" cy="670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1979" cy="67074"/>
            </a:xfrm>
            <a:custGeom>
              <a:avLst/>
              <a:gdLst/>
              <a:ahLst/>
              <a:cxnLst/>
              <a:rect l="l" t="t" r="r" b="b"/>
              <a:pathLst>
                <a:path w="321979" h="67074">
                  <a:moveTo>
                    <a:pt x="33537" y="0"/>
                  </a:moveTo>
                  <a:lnTo>
                    <a:pt x="288443" y="0"/>
                  </a:lnTo>
                  <a:cubicBezTo>
                    <a:pt x="297337" y="0"/>
                    <a:pt x="305867" y="3533"/>
                    <a:pt x="312157" y="9823"/>
                  </a:cubicBezTo>
                  <a:cubicBezTo>
                    <a:pt x="318446" y="16112"/>
                    <a:pt x="321979" y="24642"/>
                    <a:pt x="321979" y="33537"/>
                  </a:cubicBezTo>
                  <a:lnTo>
                    <a:pt x="321979" y="33537"/>
                  </a:lnTo>
                  <a:cubicBezTo>
                    <a:pt x="321979" y="42431"/>
                    <a:pt x="318446" y="50962"/>
                    <a:pt x="312157" y="57251"/>
                  </a:cubicBezTo>
                  <a:cubicBezTo>
                    <a:pt x="305867" y="63540"/>
                    <a:pt x="297337" y="67074"/>
                    <a:pt x="288443" y="67074"/>
                  </a:cubicBezTo>
                  <a:lnTo>
                    <a:pt x="33537" y="67074"/>
                  </a:lnTo>
                  <a:cubicBezTo>
                    <a:pt x="24642" y="67074"/>
                    <a:pt x="16112" y="63540"/>
                    <a:pt x="9823" y="57251"/>
                  </a:cubicBezTo>
                  <a:cubicBezTo>
                    <a:pt x="3533" y="50962"/>
                    <a:pt x="0" y="42431"/>
                    <a:pt x="0" y="33537"/>
                  </a:cubicBezTo>
                  <a:lnTo>
                    <a:pt x="0" y="33537"/>
                  </a:lnTo>
                  <a:cubicBezTo>
                    <a:pt x="0" y="24642"/>
                    <a:pt x="3533" y="16112"/>
                    <a:pt x="9823" y="9823"/>
                  </a:cubicBezTo>
                  <a:cubicBezTo>
                    <a:pt x="16112" y="3533"/>
                    <a:pt x="24642" y="0"/>
                    <a:pt x="33537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321979" cy="114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7669563" y="5042580"/>
            <a:ext cx="1150661" cy="348075"/>
          </a:xfrm>
          <a:custGeom>
            <a:avLst/>
            <a:gdLst/>
            <a:ahLst/>
            <a:cxnLst/>
            <a:rect l="l" t="t" r="r" b="b"/>
            <a:pathLst>
              <a:path w="1150661" h="348075">
                <a:moveTo>
                  <a:pt x="0" y="0"/>
                </a:moveTo>
                <a:lnTo>
                  <a:pt x="1150660" y="0"/>
                </a:lnTo>
                <a:lnTo>
                  <a:pt x="1150660" y="348074"/>
                </a:lnTo>
                <a:lnTo>
                  <a:pt x="0" y="348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9639373" y="2239360"/>
            <a:ext cx="3526464" cy="6172307"/>
            <a:chOff x="0" y="0"/>
            <a:chExt cx="960072" cy="168039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60072" cy="1680396"/>
            </a:xfrm>
            <a:custGeom>
              <a:avLst/>
              <a:gdLst/>
              <a:ahLst/>
              <a:cxnLst/>
              <a:rect l="l" t="t" r="r" b="b"/>
              <a:pathLst>
                <a:path w="960072" h="1680396">
                  <a:moveTo>
                    <a:pt x="43908" y="0"/>
                  </a:moveTo>
                  <a:lnTo>
                    <a:pt x="916164" y="0"/>
                  </a:lnTo>
                  <a:cubicBezTo>
                    <a:pt x="927809" y="0"/>
                    <a:pt x="938977" y="4626"/>
                    <a:pt x="947211" y="12860"/>
                  </a:cubicBezTo>
                  <a:cubicBezTo>
                    <a:pt x="955446" y="21094"/>
                    <a:pt x="960072" y="32263"/>
                    <a:pt x="960072" y="43908"/>
                  </a:cubicBezTo>
                  <a:lnTo>
                    <a:pt x="960072" y="1636488"/>
                  </a:lnTo>
                  <a:cubicBezTo>
                    <a:pt x="960072" y="1660738"/>
                    <a:pt x="940413" y="1680396"/>
                    <a:pt x="916164" y="1680396"/>
                  </a:cubicBezTo>
                  <a:lnTo>
                    <a:pt x="43908" y="1680396"/>
                  </a:lnTo>
                  <a:cubicBezTo>
                    <a:pt x="32263" y="1680396"/>
                    <a:pt x="21094" y="1675770"/>
                    <a:pt x="12860" y="1667536"/>
                  </a:cubicBezTo>
                  <a:cubicBezTo>
                    <a:pt x="4626" y="1659302"/>
                    <a:pt x="0" y="1648134"/>
                    <a:pt x="0" y="1636488"/>
                  </a:cubicBezTo>
                  <a:lnTo>
                    <a:pt x="0" y="43908"/>
                  </a:lnTo>
                  <a:cubicBezTo>
                    <a:pt x="0" y="32263"/>
                    <a:pt x="4626" y="21094"/>
                    <a:pt x="12860" y="12860"/>
                  </a:cubicBezTo>
                  <a:cubicBezTo>
                    <a:pt x="21094" y="4626"/>
                    <a:pt x="32263" y="0"/>
                    <a:pt x="43908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960072" cy="1728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9739968" y="2362545"/>
            <a:ext cx="3325275" cy="5902363"/>
          </a:xfrm>
          <a:custGeom>
            <a:avLst/>
            <a:gdLst/>
            <a:ahLst/>
            <a:cxnLst/>
            <a:rect l="l" t="t" r="r" b="b"/>
            <a:pathLst>
              <a:path w="3325275" h="5902363">
                <a:moveTo>
                  <a:pt x="0" y="0"/>
                </a:moveTo>
                <a:lnTo>
                  <a:pt x="3325275" y="0"/>
                </a:lnTo>
                <a:lnTo>
                  <a:pt x="3325275" y="5902363"/>
                </a:lnTo>
                <a:lnTo>
                  <a:pt x="0" y="59023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0811270" y="2239360"/>
            <a:ext cx="1182671" cy="246370"/>
            <a:chOff x="0" y="0"/>
            <a:chExt cx="321979" cy="6707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21979" cy="67074"/>
            </a:xfrm>
            <a:custGeom>
              <a:avLst/>
              <a:gdLst/>
              <a:ahLst/>
              <a:cxnLst/>
              <a:rect l="l" t="t" r="r" b="b"/>
              <a:pathLst>
                <a:path w="321979" h="67074">
                  <a:moveTo>
                    <a:pt x="33537" y="0"/>
                  </a:moveTo>
                  <a:lnTo>
                    <a:pt x="288443" y="0"/>
                  </a:lnTo>
                  <a:cubicBezTo>
                    <a:pt x="297337" y="0"/>
                    <a:pt x="305867" y="3533"/>
                    <a:pt x="312157" y="9823"/>
                  </a:cubicBezTo>
                  <a:cubicBezTo>
                    <a:pt x="318446" y="16112"/>
                    <a:pt x="321979" y="24642"/>
                    <a:pt x="321979" y="33537"/>
                  </a:cubicBezTo>
                  <a:lnTo>
                    <a:pt x="321979" y="33537"/>
                  </a:lnTo>
                  <a:cubicBezTo>
                    <a:pt x="321979" y="42431"/>
                    <a:pt x="318446" y="50962"/>
                    <a:pt x="312157" y="57251"/>
                  </a:cubicBezTo>
                  <a:cubicBezTo>
                    <a:pt x="305867" y="63540"/>
                    <a:pt x="297337" y="67074"/>
                    <a:pt x="288443" y="67074"/>
                  </a:cubicBezTo>
                  <a:lnTo>
                    <a:pt x="33537" y="67074"/>
                  </a:lnTo>
                  <a:cubicBezTo>
                    <a:pt x="24642" y="67074"/>
                    <a:pt x="16112" y="63540"/>
                    <a:pt x="9823" y="57251"/>
                  </a:cubicBezTo>
                  <a:cubicBezTo>
                    <a:pt x="3533" y="50962"/>
                    <a:pt x="0" y="42431"/>
                    <a:pt x="0" y="33537"/>
                  </a:cubicBezTo>
                  <a:lnTo>
                    <a:pt x="0" y="33537"/>
                  </a:lnTo>
                  <a:cubicBezTo>
                    <a:pt x="0" y="24642"/>
                    <a:pt x="3533" y="16112"/>
                    <a:pt x="9823" y="9823"/>
                  </a:cubicBezTo>
                  <a:cubicBezTo>
                    <a:pt x="16112" y="3533"/>
                    <a:pt x="24642" y="0"/>
                    <a:pt x="33537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321979" cy="114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195349" y="896454"/>
            <a:ext cx="3623739" cy="622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  <a:spcBef>
                <a:spcPct val="0"/>
              </a:spcBef>
            </a:pPr>
            <a:r>
              <a:rPr lang="en-US" sz="3616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프로토타입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529664" y="4096661"/>
            <a:ext cx="2132741" cy="239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7"/>
              </a:lnSpc>
            </a:pPr>
            <a:r>
              <a:rPr lang="en-US" sz="27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보안 처리를</a:t>
            </a:r>
          </a:p>
          <a:p>
            <a:pPr algn="ctr">
              <a:lnSpc>
                <a:spcPts val="3807"/>
              </a:lnSpc>
            </a:pPr>
            <a:r>
              <a:rPr lang="en-US" sz="27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해치지 않도록</a:t>
            </a:r>
          </a:p>
          <a:p>
            <a:pPr algn="ctr">
              <a:lnSpc>
                <a:spcPts val="3807"/>
              </a:lnSpc>
            </a:pPr>
            <a:r>
              <a:rPr lang="en-US" sz="27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보정 및 필터도</a:t>
            </a:r>
          </a:p>
          <a:p>
            <a:pPr algn="ctr">
              <a:lnSpc>
                <a:spcPts val="3807"/>
              </a:lnSpc>
            </a:pPr>
            <a:r>
              <a:rPr lang="en-US" sz="27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자체 제공</a:t>
            </a:r>
          </a:p>
          <a:p>
            <a:pPr marL="0" lvl="0" indent="0" algn="ctr">
              <a:lnSpc>
                <a:spcPts val="3807"/>
              </a:lnSpc>
            </a:pPr>
            <a:endParaRPr lang="en-US" sz="2799" b="1">
              <a:solidFill>
                <a:srgbClr val="000000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5675322" y="7267735"/>
            <a:ext cx="916114" cy="997172"/>
            <a:chOff x="0" y="0"/>
            <a:chExt cx="241281" cy="26263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41281" cy="262630"/>
            </a:xfrm>
            <a:custGeom>
              <a:avLst/>
              <a:gdLst/>
              <a:ahLst/>
              <a:cxnLst/>
              <a:rect l="l" t="t" r="r" b="b"/>
              <a:pathLst>
                <a:path w="241281" h="262630">
                  <a:moveTo>
                    <a:pt x="120641" y="0"/>
                  </a:moveTo>
                  <a:lnTo>
                    <a:pt x="120641" y="0"/>
                  </a:lnTo>
                  <a:cubicBezTo>
                    <a:pt x="152636" y="0"/>
                    <a:pt x="183322" y="12710"/>
                    <a:pt x="205946" y="35335"/>
                  </a:cubicBezTo>
                  <a:cubicBezTo>
                    <a:pt x="228571" y="57959"/>
                    <a:pt x="241281" y="88645"/>
                    <a:pt x="241281" y="120641"/>
                  </a:cubicBezTo>
                  <a:lnTo>
                    <a:pt x="241281" y="141989"/>
                  </a:lnTo>
                  <a:cubicBezTo>
                    <a:pt x="241281" y="173985"/>
                    <a:pt x="228571" y="204671"/>
                    <a:pt x="205946" y="227295"/>
                  </a:cubicBezTo>
                  <a:cubicBezTo>
                    <a:pt x="183322" y="249919"/>
                    <a:pt x="152636" y="262630"/>
                    <a:pt x="120641" y="262630"/>
                  </a:cubicBezTo>
                  <a:lnTo>
                    <a:pt x="120641" y="262630"/>
                  </a:lnTo>
                  <a:cubicBezTo>
                    <a:pt x="54013" y="262630"/>
                    <a:pt x="0" y="208617"/>
                    <a:pt x="0" y="141989"/>
                  </a:cubicBezTo>
                  <a:lnTo>
                    <a:pt x="0" y="120641"/>
                  </a:lnTo>
                  <a:cubicBezTo>
                    <a:pt x="0" y="54013"/>
                    <a:pt x="54013" y="0"/>
                    <a:pt x="1206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006DFF"/>
              </a:solidFill>
              <a:prstDash val="dash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241281" cy="310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6107101" y="8364041"/>
            <a:ext cx="740117" cy="40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64"/>
              </a:lnSpc>
            </a:pPr>
            <a:r>
              <a:rPr lang="en-US" sz="2400" b="1">
                <a:solidFill>
                  <a:srgbClr val="006DFF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선택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9" name="Freeform 9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946938" y="2183627"/>
            <a:ext cx="3526464" cy="6172307"/>
            <a:chOff x="0" y="0"/>
            <a:chExt cx="960072" cy="16803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60072" cy="1680396"/>
            </a:xfrm>
            <a:custGeom>
              <a:avLst/>
              <a:gdLst/>
              <a:ahLst/>
              <a:cxnLst/>
              <a:rect l="l" t="t" r="r" b="b"/>
              <a:pathLst>
                <a:path w="960072" h="1680396">
                  <a:moveTo>
                    <a:pt x="43908" y="0"/>
                  </a:moveTo>
                  <a:lnTo>
                    <a:pt x="916164" y="0"/>
                  </a:lnTo>
                  <a:cubicBezTo>
                    <a:pt x="927809" y="0"/>
                    <a:pt x="938977" y="4626"/>
                    <a:pt x="947211" y="12860"/>
                  </a:cubicBezTo>
                  <a:cubicBezTo>
                    <a:pt x="955446" y="21094"/>
                    <a:pt x="960072" y="32263"/>
                    <a:pt x="960072" y="43908"/>
                  </a:cubicBezTo>
                  <a:lnTo>
                    <a:pt x="960072" y="1636488"/>
                  </a:lnTo>
                  <a:cubicBezTo>
                    <a:pt x="960072" y="1660738"/>
                    <a:pt x="940413" y="1680396"/>
                    <a:pt x="916164" y="1680396"/>
                  </a:cubicBezTo>
                  <a:lnTo>
                    <a:pt x="43908" y="1680396"/>
                  </a:lnTo>
                  <a:cubicBezTo>
                    <a:pt x="32263" y="1680396"/>
                    <a:pt x="21094" y="1675770"/>
                    <a:pt x="12860" y="1667536"/>
                  </a:cubicBezTo>
                  <a:cubicBezTo>
                    <a:pt x="4626" y="1659302"/>
                    <a:pt x="0" y="1648134"/>
                    <a:pt x="0" y="1636488"/>
                  </a:cubicBezTo>
                  <a:lnTo>
                    <a:pt x="0" y="43908"/>
                  </a:lnTo>
                  <a:cubicBezTo>
                    <a:pt x="0" y="32263"/>
                    <a:pt x="4626" y="21094"/>
                    <a:pt x="12860" y="12860"/>
                  </a:cubicBezTo>
                  <a:cubicBezTo>
                    <a:pt x="21094" y="4626"/>
                    <a:pt x="32263" y="0"/>
                    <a:pt x="43908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960072" cy="1728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039295" y="2293513"/>
            <a:ext cx="3341751" cy="5902363"/>
          </a:xfrm>
          <a:custGeom>
            <a:avLst/>
            <a:gdLst/>
            <a:ahLst/>
            <a:cxnLst/>
            <a:rect l="l" t="t" r="r" b="b"/>
            <a:pathLst>
              <a:path w="3341751" h="5902363">
                <a:moveTo>
                  <a:pt x="0" y="0"/>
                </a:moveTo>
                <a:lnTo>
                  <a:pt x="3341751" y="0"/>
                </a:lnTo>
                <a:lnTo>
                  <a:pt x="3341751" y="5902363"/>
                </a:lnTo>
                <a:lnTo>
                  <a:pt x="0" y="590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2256"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3118835" y="2183627"/>
            <a:ext cx="1182671" cy="246370"/>
            <a:chOff x="0" y="0"/>
            <a:chExt cx="321979" cy="670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1979" cy="67074"/>
            </a:xfrm>
            <a:custGeom>
              <a:avLst/>
              <a:gdLst/>
              <a:ahLst/>
              <a:cxnLst/>
              <a:rect l="l" t="t" r="r" b="b"/>
              <a:pathLst>
                <a:path w="321979" h="67074">
                  <a:moveTo>
                    <a:pt x="33537" y="0"/>
                  </a:moveTo>
                  <a:lnTo>
                    <a:pt x="288443" y="0"/>
                  </a:lnTo>
                  <a:cubicBezTo>
                    <a:pt x="297337" y="0"/>
                    <a:pt x="305867" y="3533"/>
                    <a:pt x="312157" y="9823"/>
                  </a:cubicBezTo>
                  <a:cubicBezTo>
                    <a:pt x="318446" y="16112"/>
                    <a:pt x="321979" y="24642"/>
                    <a:pt x="321979" y="33537"/>
                  </a:cubicBezTo>
                  <a:lnTo>
                    <a:pt x="321979" y="33537"/>
                  </a:lnTo>
                  <a:cubicBezTo>
                    <a:pt x="321979" y="42431"/>
                    <a:pt x="318446" y="50962"/>
                    <a:pt x="312157" y="57251"/>
                  </a:cubicBezTo>
                  <a:cubicBezTo>
                    <a:pt x="305867" y="63540"/>
                    <a:pt x="297337" y="67074"/>
                    <a:pt x="288443" y="67074"/>
                  </a:cubicBezTo>
                  <a:lnTo>
                    <a:pt x="33537" y="67074"/>
                  </a:lnTo>
                  <a:cubicBezTo>
                    <a:pt x="24642" y="67074"/>
                    <a:pt x="16112" y="63540"/>
                    <a:pt x="9823" y="57251"/>
                  </a:cubicBezTo>
                  <a:cubicBezTo>
                    <a:pt x="3533" y="50962"/>
                    <a:pt x="0" y="42431"/>
                    <a:pt x="0" y="33537"/>
                  </a:cubicBezTo>
                  <a:lnTo>
                    <a:pt x="0" y="33537"/>
                  </a:lnTo>
                  <a:cubicBezTo>
                    <a:pt x="0" y="24642"/>
                    <a:pt x="3533" y="16112"/>
                    <a:pt x="9823" y="9823"/>
                  </a:cubicBezTo>
                  <a:cubicBezTo>
                    <a:pt x="16112" y="3533"/>
                    <a:pt x="24642" y="0"/>
                    <a:pt x="33537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321979" cy="114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8616295" y="4969463"/>
            <a:ext cx="1150661" cy="348075"/>
          </a:xfrm>
          <a:custGeom>
            <a:avLst/>
            <a:gdLst/>
            <a:ahLst/>
            <a:cxnLst/>
            <a:rect l="l" t="t" r="r" b="b"/>
            <a:pathLst>
              <a:path w="1150661" h="348075">
                <a:moveTo>
                  <a:pt x="0" y="0"/>
                </a:moveTo>
                <a:lnTo>
                  <a:pt x="1150660" y="0"/>
                </a:lnTo>
                <a:lnTo>
                  <a:pt x="1150660" y="348074"/>
                </a:lnTo>
                <a:lnTo>
                  <a:pt x="0" y="348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6106150" y="3391830"/>
            <a:ext cx="3262158" cy="96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07"/>
              </a:lnSpc>
            </a:pPr>
            <a:r>
              <a:rPr lang="en-US" sz="27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기존의 사진, 영상을</a:t>
            </a:r>
          </a:p>
          <a:p>
            <a:pPr algn="just">
              <a:lnSpc>
                <a:spcPts val="3807"/>
              </a:lnSpc>
            </a:pPr>
            <a:r>
              <a:rPr lang="en-US" sz="27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처리하는 기능 제공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06150" y="5357971"/>
            <a:ext cx="3085475" cy="48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7"/>
              </a:lnSpc>
            </a:pPr>
            <a:r>
              <a:rPr lang="en-US" sz="27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음성까지 편집 가능</a:t>
            </a:r>
          </a:p>
        </p:txBody>
      </p:sp>
      <p:sp>
        <p:nvSpPr>
          <p:cNvPr id="20" name="AutoShape 20"/>
          <p:cNvSpPr/>
          <p:nvPr/>
        </p:nvSpPr>
        <p:spPr>
          <a:xfrm>
            <a:off x="4918639" y="3458505"/>
            <a:ext cx="16182" cy="1552524"/>
          </a:xfrm>
          <a:prstGeom prst="line">
            <a:avLst/>
          </a:prstGeom>
          <a:ln w="57150" cap="flat">
            <a:solidFill>
              <a:srgbClr val="FFDE5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1" name="AutoShape 21"/>
          <p:cNvSpPr/>
          <p:nvPr/>
        </p:nvSpPr>
        <p:spPr>
          <a:xfrm flipV="1">
            <a:off x="5261593" y="3906307"/>
            <a:ext cx="844557" cy="327721"/>
          </a:xfrm>
          <a:prstGeom prst="line">
            <a:avLst/>
          </a:prstGeom>
          <a:ln w="57150" cap="flat">
            <a:solidFill>
              <a:srgbClr val="FFDE5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2" name="AutoShape 22"/>
          <p:cNvSpPr/>
          <p:nvPr/>
        </p:nvSpPr>
        <p:spPr>
          <a:xfrm flipV="1">
            <a:off x="4918639" y="5634323"/>
            <a:ext cx="1187511" cy="209677"/>
          </a:xfrm>
          <a:prstGeom prst="line">
            <a:avLst/>
          </a:prstGeom>
          <a:ln w="57150" cap="flat">
            <a:solidFill>
              <a:srgbClr val="FFDE5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2039295" y="3236856"/>
            <a:ext cx="1449228" cy="997172"/>
            <a:chOff x="0" y="0"/>
            <a:chExt cx="381690" cy="26263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81690" cy="262630"/>
            </a:xfrm>
            <a:custGeom>
              <a:avLst/>
              <a:gdLst/>
              <a:ahLst/>
              <a:cxnLst/>
              <a:rect l="l" t="t" r="r" b="b"/>
              <a:pathLst>
                <a:path w="381690" h="262630">
                  <a:moveTo>
                    <a:pt x="131315" y="0"/>
                  </a:moveTo>
                  <a:lnTo>
                    <a:pt x="250375" y="0"/>
                  </a:lnTo>
                  <a:cubicBezTo>
                    <a:pt x="285202" y="0"/>
                    <a:pt x="318602" y="13835"/>
                    <a:pt x="343228" y="38461"/>
                  </a:cubicBezTo>
                  <a:cubicBezTo>
                    <a:pt x="367855" y="63088"/>
                    <a:pt x="381690" y="96488"/>
                    <a:pt x="381690" y="131315"/>
                  </a:cubicBezTo>
                  <a:lnTo>
                    <a:pt x="381690" y="131315"/>
                  </a:lnTo>
                  <a:cubicBezTo>
                    <a:pt x="381690" y="203838"/>
                    <a:pt x="322898" y="262630"/>
                    <a:pt x="250375" y="262630"/>
                  </a:cubicBezTo>
                  <a:lnTo>
                    <a:pt x="131315" y="262630"/>
                  </a:lnTo>
                  <a:cubicBezTo>
                    <a:pt x="58792" y="262630"/>
                    <a:pt x="0" y="203838"/>
                    <a:pt x="0" y="131315"/>
                  </a:cubicBezTo>
                  <a:lnTo>
                    <a:pt x="0" y="131315"/>
                  </a:lnTo>
                  <a:cubicBezTo>
                    <a:pt x="0" y="58792"/>
                    <a:pt x="58792" y="0"/>
                    <a:pt x="1313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006DFF"/>
              </a:solidFill>
              <a:prstDash val="dash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381690" cy="310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312314" y="2183627"/>
            <a:ext cx="3526464" cy="6172307"/>
            <a:chOff x="0" y="0"/>
            <a:chExt cx="960072" cy="168039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60072" cy="1680396"/>
            </a:xfrm>
            <a:custGeom>
              <a:avLst/>
              <a:gdLst/>
              <a:ahLst/>
              <a:cxnLst/>
              <a:rect l="l" t="t" r="r" b="b"/>
              <a:pathLst>
                <a:path w="960072" h="1680396">
                  <a:moveTo>
                    <a:pt x="43908" y="0"/>
                  </a:moveTo>
                  <a:lnTo>
                    <a:pt x="916164" y="0"/>
                  </a:lnTo>
                  <a:cubicBezTo>
                    <a:pt x="927809" y="0"/>
                    <a:pt x="938977" y="4626"/>
                    <a:pt x="947211" y="12860"/>
                  </a:cubicBezTo>
                  <a:cubicBezTo>
                    <a:pt x="955446" y="21094"/>
                    <a:pt x="960072" y="32263"/>
                    <a:pt x="960072" y="43908"/>
                  </a:cubicBezTo>
                  <a:lnTo>
                    <a:pt x="960072" y="1636488"/>
                  </a:lnTo>
                  <a:cubicBezTo>
                    <a:pt x="960072" y="1660738"/>
                    <a:pt x="940413" y="1680396"/>
                    <a:pt x="916164" y="1680396"/>
                  </a:cubicBezTo>
                  <a:lnTo>
                    <a:pt x="43908" y="1680396"/>
                  </a:lnTo>
                  <a:cubicBezTo>
                    <a:pt x="32263" y="1680396"/>
                    <a:pt x="21094" y="1675770"/>
                    <a:pt x="12860" y="1667536"/>
                  </a:cubicBezTo>
                  <a:cubicBezTo>
                    <a:pt x="4626" y="1659302"/>
                    <a:pt x="0" y="1648134"/>
                    <a:pt x="0" y="1636488"/>
                  </a:cubicBezTo>
                  <a:lnTo>
                    <a:pt x="0" y="43908"/>
                  </a:lnTo>
                  <a:cubicBezTo>
                    <a:pt x="0" y="32263"/>
                    <a:pt x="4626" y="21094"/>
                    <a:pt x="12860" y="12860"/>
                  </a:cubicBezTo>
                  <a:cubicBezTo>
                    <a:pt x="21094" y="4626"/>
                    <a:pt x="32263" y="0"/>
                    <a:pt x="43908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960072" cy="1728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0412909" y="2306812"/>
            <a:ext cx="3325275" cy="5902363"/>
          </a:xfrm>
          <a:custGeom>
            <a:avLst/>
            <a:gdLst/>
            <a:ahLst/>
            <a:cxnLst/>
            <a:rect l="l" t="t" r="r" b="b"/>
            <a:pathLst>
              <a:path w="3325275" h="5902363">
                <a:moveTo>
                  <a:pt x="0" y="0"/>
                </a:moveTo>
                <a:lnTo>
                  <a:pt x="3325275" y="0"/>
                </a:lnTo>
                <a:lnTo>
                  <a:pt x="3325275" y="5902363"/>
                </a:lnTo>
                <a:lnTo>
                  <a:pt x="0" y="59023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30" name="Group 30"/>
          <p:cNvGrpSpPr/>
          <p:nvPr/>
        </p:nvGrpSpPr>
        <p:grpSpPr>
          <a:xfrm>
            <a:off x="11484211" y="2183627"/>
            <a:ext cx="1182671" cy="246370"/>
            <a:chOff x="0" y="0"/>
            <a:chExt cx="321979" cy="6707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21979" cy="67074"/>
            </a:xfrm>
            <a:custGeom>
              <a:avLst/>
              <a:gdLst/>
              <a:ahLst/>
              <a:cxnLst/>
              <a:rect l="l" t="t" r="r" b="b"/>
              <a:pathLst>
                <a:path w="321979" h="67074">
                  <a:moveTo>
                    <a:pt x="33537" y="0"/>
                  </a:moveTo>
                  <a:lnTo>
                    <a:pt x="288443" y="0"/>
                  </a:lnTo>
                  <a:cubicBezTo>
                    <a:pt x="297337" y="0"/>
                    <a:pt x="305867" y="3533"/>
                    <a:pt x="312157" y="9823"/>
                  </a:cubicBezTo>
                  <a:cubicBezTo>
                    <a:pt x="318446" y="16112"/>
                    <a:pt x="321979" y="24642"/>
                    <a:pt x="321979" y="33537"/>
                  </a:cubicBezTo>
                  <a:lnTo>
                    <a:pt x="321979" y="33537"/>
                  </a:lnTo>
                  <a:cubicBezTo>
                    <a:pt x="321979" y="42431"/>
                    <a:pt x="318446" y="50962"/>
                    <a:pt x="312157" y="57251"/>
                  </a:cubicBezTo>
                  <a:cubicBezTo>
                    <a:pt x="305867" y="63540"/>
                    <a:pt x="297337" y="67074"/>
                    <a:pt x="288443" y="67074"/>
                  </a:cubicBezTo>
                  <a:lnTo>
                    <a:pt x="33537" y="67074"/>
                  </a:lnTo>
                  <a:cubicBezTo>
                    <a:pt x="24642" y="67074"/>
                    <a:pt x="16112" y="63540"/>
                    <a:pt x="9823" y="57251"/>
                  </a:cubicBezTo>
                  <a:cubicBezTo>
                    <a:pt x="3533" y="50962"/>
                    <a:pt x="0" y="42431"/>
                    <a:pt x="0" y="33537"/>
                  </a:cubicBezTo>
                  <a:lnTo>
                    <a:pt x="0" y="33537"/>
                  </a:lnTo>
                  <a:cubicBezTo>
                    <a:pt x="0" y="24642"/>
                    <a:pt x="3533" y="16112"/>
                    <a:pt x="9823" y="9823"/>
                  </a:cubicBezTo>
                  <a:cubicBezTo>
                    <a:pt x="16112" y="3533"/>
                    <a:pt x="24642" y="0"/>
                    <a:pt x="33537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321979" cy="114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195349" y="896454"/>
            <a:ext cx="3623739" cy="622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  <a:spcBef>
                <a:spcPct val="0"/>
              </a:spcBef>
            </a:pPr>
            <a:r>
              <a:rPr lang="en-US" sz="3616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프로토타입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18835" y="8413084"/>
            <a:ext cx="2831845" cy="48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807"/>
              </a:lnSpc>
            </a:pPr>
            <a:r>
              <a:rPr lang="en-US" sz="27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홈 화면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340112" y="3050073"/>
            <a:ext cx="740117" cy="40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64"/>
              </a:lnSpc>
            </a:pPr>
            <a:r>
              <a:rPr lang="en-US" sz="2400" b="1">
                <a:solidFill>
                  <a:srgbClr val="006DFF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선택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997142" y="4505391"/>
            <a:ext cx="3262158" cy="143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07"/>
              </a:lnSpc>
            </a:pPr>
            <a:r>
              <a:rPr lang="en-US" sz="27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갤러리에 있는</a:t>
            </a:r>
          </a:p>
          <a:p>
            <a:pPr algn="just">
              <a:lnSpc>
                <a:spcPts val="3807"/>
              </a:lnSpc>
            </a:pPr>
            <a:r>
              <a:rPr lang="en-US" sz="27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기존사진도</a:t>
            </a:r>
          </a:p>
          <a:p>
            <a:pPr algn="just">
              <a:lnSpc>
                <a:spcPts val="3807"/>
              </a:lnSpc>
            </a:pPr>
            <a:r>
              <a:rPr lang="en-US" sz="27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안전하게 보호가능!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9" name="Freeform 9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6052865" y="2219597"/>
            <a:ext cx="3526464" cy="6172307"/>
            <a:chOff x="0" y="0"/>
            <a:chExt cx="960072" cy="16803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60072" cy="1680396"/>
            </a:xfrm>
            <a:custGeom>
              <a:avLst/>
              <a:gdLst/>
              <a:ahLst/>
              <a:cxnLst/>
              <a:rect l="l" t="t" r="r" b="b"/>
              <a:pathLst>
                <a:path w="960072" h="1680396">
                  <a:moveTo>
                    <a:pt x="43908" y="0"/>
                  </a:moveTo>
                  <a:lnTo>
                    <a:pt x="916164" y="0"/>
                  </a:lnTo>
                  <a:cubicBezTo>
                    <a:pt x="927809" y="0"/>
                    <a:pt x="938977" y="4626"/>
                    <a:pt x="947211" y="12860"/>
                  </a:cubicBezTo>
                  <a:cubicBezTo>
                    <a:pt x="955446" y="21094"/>
                    <a:pt x="960072" y="32263"/>
                    <a:pt x="960072" y="43908"/>
                  </a:cubicBezTo>
                  <a:lnTo>
                    <a:pt x="960072" y="1636488"/>
                  </a:lnTo>
                  <a:cubicBezTo>
                    <a:pt x="960072" y="1660738"/>
                    <a:pt x="940413" y="1680396"/>
                    <a:pt x="916164" y="1680396"/>
                  </a:cubicBezTo>
                  <a:lnTo>
                    <a:pt x="43908" y="1680396"/>
                  </a:lnTo>
                  <a:cubicBezTo>
                    <a:pt x="32263" y="1680396"/>
                    <a:pt x="21094" y="1675770"/>
                    <a:pt x="12860" y="1667536"/>
                  </a:cubicBezTo>
                  <a:cubicBezTo>
                    <a:pt x="4626" y="1659302"/>
                    <a:pt x="0" y="1648134"/>
                    <a:pt x="0" y="1636488"/>
                  </a:cubicBezTo>
                  <a:lnTo>
                    <a:pt x="0" y="43908"/>
                  </a:lnTo>
                  <a:cubicBezTo>
                    <a:pt x="0" y="32263"/>
                    <a:pt x="4626" y="21094"/>
                    <a:pt x="12860" y="12860"/>
                  </a:cubicBezTo>
                  <a:cubicBezTo>
                    <a:pt x="21094" y="4626"/>
                    <a:pt x="32263" y="0"/>
                    <a:pt x="43908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960072" cy="1728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153459" y="2342782"/>
            <a:ext cx="3325275" cy="5902363"/>
          </a:xfrm>
          <a:custGeom>
            <a:avLst/>
            <a:gdLst/>
            <a:ahLst/>
            <a:cxnLst/>
            <a:rect l="l" t="t" r="r" b="b"/>
            <a:pathLst>
              <a:path w="3325275" h="5902363">
                <a:moveTo>
                  <a:pt x="0" y="0"/>
                </a:moveTo>
                <a:lnTo>
                  <a:pt x="3325275" y="0"/>
                </a:lnTo>
                <a:lnTo>
                  <a:pt x="3325275" y="5902363"/>
                </a:lnTo>
                <a:lnTo>
                  <a:pt x="0" y="590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7224761" y="2219597"/>
            <a:ext cx="1182671" cy="246370"/>
            <a:chOff x="0" y="0"/>
            <a:chExt cx="321979" cy="670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1979" cy="67074"/>
            </a:xfrm>
            <a:custGeom>
              <a:avLst/>
              <a:gdLst/>
              <a:ahLst/>
              <a:cxnLst/>
              <a:rect l="l" t="t" r="r" b="b"/>
              <a:pathLst>
                <a:path w="321979" h="67074">
                  <a:moveTo>
                    <a:pt x="33537" y="0"/>
                  </a:moveTo>
                  <a:lnTo>
                    <a:pt x="288443" y="0"/>
                  </a:lnTo>
                  <a:cubicBezTo>
                    <a:pt x="297337" y="0"/>
                    <a:pt x="305867" y="3533"/>
                    <a:pt x="312157" y="9823"/>
                  </a:cubicBezTo>
                  <a:cubicBezTo>
                    <a:pt x="318446" y="16112"/>
                    <a:pt x="321979" y="24642"/>
                    <a:pt x="321979" y="33537"/>
                  </a:cubicBezTo>
                  <a:lnTo>
                    <a:pt x="321979" y="33537"/>
                  </a:lnTo>
                  <a:cubicBezTo>
                    <a:pt x="321979" y="42431"/>
                    <a:pt x="318446" y="50962"/>
                    <a:pt x="312157" y="57251"/>
                  </a:cubicBezTo>
                  <a:cubicBezTo>
                    <a:pt x="305867" y="63540"/>
                    <a:pt x="297337" y="67074"/>
                    <a:pt x="288443" y="67074"/>
                  </a:cubicBezTo>
                  <a:lnTo>
                    <a:pt x="33537" y="67074"/>
                  </a:lnTo>
                  <a:cubicBezTo>
                    <a:pt x="24642" y="67074"/>
                    <a:pt x="16112" y="63540"/>
                    <a:pt x="9823" y="57251"/>
                  </a:cubicBezTo>
                  <a:cubicBezTo>
                    <a:pt x="3533" y="50962"/>
                    <a:pt x="0" y="42431"/>
                    <a:pt x="0" y="33537"/>
                  </a:cubicBezTo>
                  <a:lnTo>
                    <a:pt x="0" y="33537"/>
                  </a:lnTo>
                  <a:cubicBezTo>
                    <a:pt x="0" y="24642"/>
                    <a:pt x="3533" y="16112"/>
                    <a:pt x="9823" y="9823"/>
                  </a:cubicBezTo>
                  <a:cubicBezTo>
                    <a:pt x="16112" y="3533"/>
                    <a:pt x="24642" y="0"/>
                    <a:pt x="33537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321979" cy="114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4348444" y="4969463"/>
            <a:ext cx="1150661" cy="348075"/>
          </a:xfrm>
          <a:custGeom>
            <a:avLst/>
            <a:gdLst/>
            <a:ahLst/>
            <a:cxnLst/>
            <a:rect l="l" t="t" r="r" b="b"/>
            <a:pathLst>
              <a:path w="1150661" h="348075">
                <a:moveTo>
                  <a:pt x="0" y="0"/>
                </a:moveTo>
                <a:lnTo>
                  <a:pt x="1150660" y="0"/>
                </a:lnTo>
                <a:lnTo>
                  <a:pt x="1150660" y="348074"/>
                </a:lnTo>
                <a:lnTo>
                  <a:pt x="0" y="348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1834890" y="2231384"/>
            <a:ext cx="3526464" cy="6172307"/>
            <a:chOff x="0" y="0"/>
            <a:chExt cx="960072" cy="168039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60072" cy="1680396"/>
            </a:xfrm>
            <a:custGeom>
              <a:avLst/>
              <a:gdLst/>
              <a:ahLst/>
              <a:cxnLst/>
              <a:rect l="l" t="t" r="r" b="b"/>
              <a:pathLst>
                <a:path w="960072" h="1680396">
                  <a:moveTo>
                    <a:pt x="43908" y="0"/>
                  </a:moveTo>
                  <a:lnTo>
                    <a:pt x="916164" y="0"/>
                  </a:lnTo>
                  <a:cubicBezTo>
                    <a:pt x="927809" y="0"/>
                    <a:pt x="938977" y="4626"/>
                    <a:pt x="947211" y="12860"/>
                  </a:cubicBezTo>
                  <a:cubicBezTo>
                    <a:pt x="955446" y="21094"/>
                    <a:pt x="960072" y="32263"/>
                    <a:pt x="960072" y="43908"/>
                  </a:cubicBezTo>
                  <a:lnTo>
                    <a:pt x="960072" y="1636488"/>
                  </a:lnTo>
                  <a:cubicBezTo>
                    <a:pt x="960072" y="1660738"/>
                    <a:pt x="940413" y="1680396"/>
                    <a:pt x="916164" y="1680396"/>
                  </a:cubicBezTo>
                  <a:lnTo>
                    <a:pt x="43908" y="1680396"/>
                  </a:lnTo>
                  <a:cubicBezTo>
                    <a:pt x="32263" y="1680396"/>
                    <a:pt x="21094" y="1675770"/>
                    <a:pt x="12860" y="1667536"/>
                  </a:cubicBezTo>
                  <a:cubicBezTo>
                    <a:pt x="4626" y="1659302"/>
                    <a:pt x="0" y="1648134"/>
                    <a:pt x="0" y="1636488"/>
                  </a:cubicBezTo>
                  <a:lnTo>
                    <a:pt x="0" y="43908"/>
                  </a:lnTo>
                  <a:cubicBezTo>
                    <a:pt x="0" y="32263"/>
                    <a:pt x="4626" y="21094"/>
                    <a:pt x="12860" y="12860"/>
                  </a:cubicBezTo>
                  <a:cubicBezTo>
                    <a:pt x="21094" y="4626"/>
                    <a:pt x="32263" y="0"/>
                    <a:pt x="43908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960072" cy="1728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1935484" y="2366356"/>
            <a:ext cx="3325275" cy="5902363"/>
          </a:xfrm>
          <a:custGeom>
            <a:avLst/>
            <a:gdLst/>
            <a:ahLst/>
            <a:cxnLst/>
            <a:rect l="l" t="t" r="r" b="b"/>
            <a:pathLst>
              <a:path w="3325275" h="5902363">
                <a:moveTo>
                  <a:pt x="0" y="0"/>
                </a:moveTo>
                <a:lnTo>
                  <a:pt x="3325275" y="0"/>
                </a:lnTo>
                <a:lnTo>
                  <a:pt x="3325275" y="5902363"/>
                </a:lnTo>
                <a:lnTo>
                  <a:pt x="0" y="59023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3006786" y="2231384"/>
            <a:ext cx="1182671" cy="246370"/>
            <a:chOff x="0" y="0"/>
            <a:chExt cx="321979" cy="6707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21979" cy="67074"/>
            </a:xfrm>
            <a:custGeom>
              <a:avLst/>
              <a:gdLst/>
              <a:ahLst/>
              <a:cxnLst/>
              <a:rect l="l" t="t" r="r" b="b"/>
              <a:pathLst>
                <a:path w="321979" h="67074">
                  <a:moveTo>
                    <a:pt x="33537" y="0"/>
                  </a:moveTo>
                  <a:lnTo>
                    <a:pt x="288443" y="0"/>
                  </a:lnTo>
                  <a:cubicBezTo>
                    <a:pt x="297337" y="0"/>
                    <a:pt x="305867" y="3533"/>
                    <a:pt x="312157" y="9823"/>
                  </a:cubicBezTo>
                  <a:cubicBezTo>
                    <a:pt x="318446" y="16112"/>
                    <a:pt x="321979" y="24642"/>
                    <a:pt x="321979" y="33537"/>
                  </a:cubicBezTo>
                  <a:lnTo>
                    <a:pt x="321979" y="33537"/>
                  </a:lnTo>
                  <a:cubicBezTo>
                    <a:pt x="321979" y="42431"/>
                    <a:pt x="318446" y="50962"/>
                    <a:pt x="312157" y="57251"/>
                  </a:cubicBezTo>
                  <a:cubicBezTo>
                    <a:pt x="305867" y="63540"/>
                    <a:pt x="297337" y="67074"/>
                    <a:pt x="288443" y="67074"/>
                  </a:cubicBezTo>
                  <a:lnTo>
                    <a:pt x="33537" y="67074"/>
                  </a:lnTo>
                  <a:cubicBezTo>
                    <a:pt x="24642" y="67074"/>
                    <a:pt x="16112" y="63540"/>
                    <a:pt x="9823" y="57251"/>
                  </a:cubicBezTo>
                  <a:cubicBezTo>
                    <a:pt x="3533" y="50962"/>
                    <a:pt x="0" y="42431"/>
                    <a:pt x="0" y="33537"/>
                  </a:cubicBezTo>
                  <a:lnTo>
                    <a:pt x="0" y="33537"/>
                  </a:lnTo>
                  <a:cubicBezTo>
                    <a:pt x="0" y="24642"/>
                    <a:pt x="3533" y="16112"/>
                    <a:pt x="9823" y="9823"/>
                  </a:cubicBezTo>
                  <a:cubicBezTo>
                    <a:pt x="16112" y="3533"/>
                    <a:pt x="24642" y="0"/>
                    <a:pt x="33537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321979" cy="114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195349" y="896454"/>
            <a:ext cx="3623739" cy="622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  <a:spcBef>
                <a:spcPct val="0"/>
              </a:spcBef>
            </a:pPr>
            <a:r>
              <a:rPr lang="en-US" sz="3616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프로토타입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72990" y="4390898"/>
            <a:ext cx="1806625" cy="143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7"/>
              </a:lnSpc>
            </a:pPr>
            <a:r>
              <a:rPr lang="en-US" sz="27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홈에서 </a:t>
            </a:r>
          </a:p>
          <a:p>
            <a:pPr algn="ctr">
              <a:lnSpc>
                <a:spcPts val="3807"/>
              </a:lnSpc>
            </a:pPr>
            <a:r>
              <a:rPr lang="en-US" sz="27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음성 편집 </a:t>
            </a:r>
          </a:p>
          <a:p>
            <a:pPr marL="0" lvl="0" indent="0" algn="ctr">
              <a:lnSpc>
                <a:spcPts val="3807"/>
              </a:lnSpc>
            </a:pPr>
            <a:r>
              <a:rPr lang="en-US" sz="27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선택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5586" y="8493703"/>
            <a:ext cx="2609113" cy="48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07"/>
              </a:lnSpc>
            </a:pPr>
            <a:r>
              <a:rPr lang="en-US" sz="27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음성파일 선택</a:t>
            </a:r>
          </a:p>
        </p:txBody>
      </p:sp>
      <p:sp>
        <p:nvSpPr>
          <p:cNvPr id="28" name="Freeform 28"/>
          <p:cNvSpPr/>
          <p:nvPr/>
        </p:nvSpPr>
        <p:spPr>
          <a:xfrm>
            <a:off x="10131779" y="4957676"/>
            <a:ext cx="1150661" cy="348075"/>
          </a:xfrm>
          <a:custGeom>
            <a:avLst/>
            <a:gdLst/>
            <a:ahLst/>
            <a:cxnLst/>
            <a:rect l="l" t="t" r="r" b="b"/>
            <a:pathLst>
              <a:path w="1150661" h="348075">
                <a:moveTo>
                  <a:pt x="0" y="0"/>
                </a:moveTo>
                <a:lnTo>
                  <a:pt x="1150661" y="0"/>
                </a:lnTo>
                <a:lnTo>
                  <a:pt x="1150661" y="348075"/>
                </a:lnTo>
                <a:lnTo>
                  <a:pt x="0" y="3480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11711863" y="8493703"/>
            <a:ext cx="4023917" cy="48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07"/>
              </a:lnSpc>
            </a:pPr>
            <a:r>
              <a:rPr lang="en-US" sz="27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보안 처리된 음성파일 완성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8" name="AutoShape 8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9" name="Freeform 9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93D0B4E0-02F1-9811-439D-C38E081401E5}"/>
              </a:ext>
            </a:extLst>
          </p:cNvPr>
          <p:cNvSpPr/>
          <p:nvPr/>
        </p:nvSpPr>
        <p:spPr>
          <a:xfrm>
            <a:off x="3618588" y="4645733"/>
            <a:ext cx="5090436" cy="887169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0E0A776-A827-7F63-46D1-5AB36928DEC8}"/>
              </a:ext>
            </a:extLst>
          </p:cNvPr>
          <p:cNvSpPr/>
          <p:nvPr/>
        </p:nvSpPr>
        <p:spPr>
          <a:xfrm>
            <a:off x="9578976" y="4645732"/>
            <a:ext cx="5090436" cy="887169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8" name="Group 28"/>
          <p:cNvGrpSpPr/>
          <p:nvPr/>
        </p:nvGrpSpPr>
        <p:grpSpPr>
          <a:xfrm>
            <a:off x="3618588" y="4647298"/>
            <a:ext cx="1017371" cy="887178"/>
            <a:chOff x="0" y="0"/>
            <a:chExt cx="267949" cy="23366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67949" cy="233660"/>
            </a:xfrm>
            <a:custGeom>
              <a:avLst/>
              <a:gdLst/>
              <a:ahLst/>
              <a:cxnLst/>
              <a:rect l="l" t="t" r="r" b="b"/>
              <a:pathLst>
                <a:path w="267949" h="233660">
                  <a:moveTo>
                    <a:pt x="116830" y="0"/>
                  </a:moveTo>
                  <a:lnTo>
                    <a:pt x="151119" y="0"/>
                  </a:lnTo>
                  <a:cubicBezTo>
                    <a:pt x="215643" y="0"/>
                    <a:pt x="267949" y="52307"/>
                    <a:pt x="267949" y="116830"/>
                  </a:cubicBezTo>
                  <a:lnTo>
                    <a:pt x="267949" y="116830"/>
                  </a:lnTo>
                  <a:cubicBezTo>
                    <a:pt x="267949" y="147815"/>
                    <a:pt x="255641" y="177531"/>
                    <a:pt x="233731" y="199441"/>
                  </a:cubicBezTo>
                  <a:cubicBezTo>
                    <a:pt x="211821" y="221351"/>
                    <a:pt x="182105" y="233660"/>
                    <a:pt x="15111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267949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578976" y="4642970"/>
            <a:ext cx="1017371" cy="887178"/>
            <a:chOff x="0" y="0"/>
            <a:chExt cx="267949" cy="23366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67949" cy="233660"/>
            </a:xfrm>
            <a:custGeom>
              <a:avLst/>
              <a:gdLst/>
              <a:ahLst/>
              <a:cxnLst/>
              <a:rect l="l" t="t" r="r" b="b"/>
              <a:pathLst>
                <a:path w="267949" h="233660">
                  <a:moveTo>
                    <a:pt x="116830" y="0"/>
                  </a:moveTo>
                  <a:lnTo>
                    <a:pt x="151119" y="0"/>
                  </a:lnTo>
                  <a:cubicBezTo>
                    <a:pt x="215643" y="0"/>
                    <a:pt x="267949" y="52307"/>
                    <a:pt x="267949" y="116830"/>
                  </a:cubicBezTo>
                  <a:lnTo>
                    <a:pt x="267949" y="116830"/>
                  </a:lnTo>
                  <a:cubicBezTo>
                    <a:pt x="267949" y="147815"/>
                    <a:pt x="255641" y="177531"/>
                    <a:pt x="233731" y="199441"/>
                  </a:cubicBezTo>
                  <a:cubicBezTo>
                    <a:pt x="211821" y="221351"/>
                    <a:pt x="182105" y="233660"/>
                    <a:pt x="15111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267949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B0D43C0-85B1-CB43-2B64-5AA81A112429}"/>
              </a:ext>
            </a:extLst>
          </p:cNvPr>
          <p:cNvSpPr/>
          <p:nvPr/>
        </p:nvSpPr>
        <p:spPr>
          <a:xfrm>
            <a:off x="9578976" y="5838726"/>
            <a:ext cx="5090436" cy="887169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77E2182F-6500-6E74-2C3A-F7AD8F99EE03}"/>
              </a:ext>
            </a:extLst>
          </p:cNvPr>
          <p:cNvSpPr/>
          <p:nvPr/>
        </p:nvSpPr>
        <p:spPr>
          <a:xfrm>
            <a:off x="9578976" y="7030704"/>
            <a:ext cx="5090436" cy="887169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Group 34"/>
          <p:cNvGrpSpPr/>
          <p:nvPr/>
        </p:nvGrpSpPr>
        <p:grpSpPr>
          <a:xfrm>
            <a:off x="9578976" y="5838717"/>
            <a:ext cx="1017371" cy="887178"/>
            <a:chOff x="0" y="0"/>
            <a:chExt cx="267949" cy="23366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67949" cy="233660"/>
            </a:xfrm>
            <a:custGeom>
              <a:avLst/>
              <a:gdLst/>
              <a:ahLst/>
              <a:cxnLst/>
              <a:rect l="l" t="t" r="r" b="b"/>
              <a:pathLst>
                <a:path w="267949" h="233660">
                  <a:moveTo>
                    <a:pt x="116830" y="0"/>
                  </a:moveTo>
                  <a:lnTo>
                    <a:pt x="151119" y="0"/>
                  </a:lnTo>
                  <a:cubicBezTo>
                    <a:pt x="215643" y="0"/>
                    <a:pt x="267949" y="52307"/>
                    <a:pt x="267949" y="116830"/>
                  </a:cubicBezTo>
                  <a:lnTo>
                    <a:pt x="267949" y="116830"/>
                  </a:lnTo>
                  <a:cubicBezTo>
                    <a:pt x="267949" y="147815"/>
                    <a:pt x="255641" y="177531"/>
                    <a:pt x="233731" y="199441"/>
                  </a:cubicBezTo>
                  <a:cubicBezTo>
                    <a:pt x="211821" y="221351"/>
                    <a:pt x="182105" y="233660"/>
                    <a:pt x="15111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267949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578976" y="7030695"/>
            <a:ext cx="1017371" cy="887178"/>
            <a:chOff x="0" y="0"/>
            <a:chExt cx="267949" cy="23366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67949" cy="233660"/>
            </a:xfrm>
            <a:custGeom>
              <a:avLst/>
              <a:gdLst/>
              <a:ahLst/>
              <a:cxnLst/>
              <a:rect l="l" t="t" r="r" b="b"/>
              <a:pathLst>
                <a:path w="267949" h="233660">
                  <a:moveTo>
                    <a:pt x="116830" y="0"/>
                  </a:moveTo>
                  <a:lnTo>
                    <a:pt x="151119" y="0"/>
                  </a:lnTo>
                  <a:cubicBezTo>
                    <a:pt x="215643" y="0"/>
                    <a:pt x="267949" y="52307"/>
                    <a:pt x="267949" y="116830"/>
                  </a:cubicBezTo>
                  <a:lnTo>
                    <a:pt x="267949" y="116830"/>
                  </a:lnTo>
                  <a:cubicBezTo>
                    <a:pt x="267949" y="147815"/>
                    <a:pt x="255641" y="177531"/>
                    <a:pt x="233731" y="199441"/>
                  </a:cubicBezTo>
                  <a:cubicBezTo>
                    <a:pt x="211821" y="221351"/>
                    <a:pt x="182105" y="233660"/>
                    <a:pt x="15111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267949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5168147" y="4768995"/>
            <a:ext cx="3245306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문제 인식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128535" y="4770251"/>
            <a:ext cx="3498683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프로토타입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128535" y="5964742"/>
            <a:ext cx="3498683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기대 효과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168147" y="7155464"/>
            <a:ext cx="3245306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아이디어 제시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128535" y="7156720"/>
            <a:ext cx="3498683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후기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814116" y="4777690"/>
            <a:ext cx="62631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01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820632" y="4768995"/>
            <a:ext cx="534059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04</a:t>
            </a: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C428A56-8243-408C-85DC-A8F65658EB7B}"/>
              </a:ext>
            </a:extLst>
          </p:cNvPr>
          <p:cNvSpPr/>
          <p:nvPr/>
        </p:nvSpPr>
        <p:spPr>
          <a:xfrm>
            <a:off x="3660782" y="7037453"/>
            <a:ext cx="5090436" cy="887169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TextBox 55"/>
          <p:cNvSpPr txBox="1"/>
          <p:nvPr/>
        </p:nvSpPr>
        <p:spPr>
          <a:xfrm>
            <a:off x="9820632" y="5963486"/>
            <a:ext cx="534059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05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820632" y="7155464"/>
            <a:ext cx="534059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06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567886" y="2202332"/>
            <a:ext cx="7152228" cy="131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37"/>
              </a:lnSpc>
              <a:spcBef>
                <a:spcPct val="0"/>
              </a:spcBef>
            </a:pPr>
            <a:r>
              <a:rPr lang="en-US" sz="7669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발표순서</a:t>
            </a:r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615428D8-261B-C0FE-8361-AFCEF4E7E49B}"/>
              </a:ext>
            </a:extLst>
          </p:cNvPr>
          <p:cNvSpPr/>
          <p:nvPr/>
        </p:nvSpPr>
        <p:spPr>
          <a:xfrm>
            <a:off x="3618588" y="5842380"/>
            <a:ext cx="5090436" cy="887169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8"/>
          <p:cNvSpPr txBox="1"/>
          <p:nvPr/>
        </p:nvSpPr>
        <p:spPr>
          <a:xfrm>
            <a:off x="5168147" y="5963486"/>
            <a:ext cx="3245306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문제 정</a:t>
            </a:r>
            <a:r>
              <a:rPr lang="ko-KR" altLang="en-US" sz="2799" dirty="0">
                <a:solidFill>
                  <a:srgbClr val="FFFFFF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의</a:t>
            </a:r>
            <a:endParaRPr lang="en-US" sz="2799" dirty="0">
              <a:solidFill>
                <a:srgbClr val="FFFFFF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3860244" y="5963486"/>
            <a:ext cx="534059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02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3618588" y="5838717"/>
            <a:ext cx="1017371" cy="887178"/>
            <a:chOff x="0" y="0"/>
            <a:chExt cx="267949" cy="23366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67949" cy="233660"/>
            </a:xfrm>
            <a:custGeom>
              <a:avLst/>
              <a:gdLst/>
              <a:ahLst/>
              <a:cxnLst/>
              <a:rect l="l" t="t" r="r" b="b"/>
              <a:pathLst>
                <a:path w="267949" h="233660">
                  <a:moveTo>
                    <a:pt x="116830" y="0"/>
                  </a:moveTo>
                  <a:lnTo>
                    <a:pt x="151119" y="0"/>
                  </a:lnTo>
                  <a:cubicBezTo>
                    <a:pt x="215643" y="0"/>
                    <a:pt x="267949" y="52307"/>
                    <a:pt x="267949" y="116830"/>
                  </a:cubicBezTo>
                  <a:lnTo>
                    <a:pt x="267949" y="116830"/>
                  </a:lnTo>
                  <a:cubicBezTo>
                    <a:pt x="267949" y="147815"/>
                    <a:pt x="255641" y="177531"/>
                    <a:pt x="233731" y="199441"/>
                  </a:cubicBezTo>
                  <a:cubicBezTo>
                    <a:pt x="211821" y="221351"/>
                    <a:pt x="182105" y="233660"/>
                    <a:pt x="15111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267949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65" name="TextBox 52">
            <a:extLst>
              <a:ext uri="{FF2B5EF4-FFF2-40B4-BE49-F238E27FC236}">
                <a16:creationId xmlns:a16="http://schemas.microsoft.com/office/drawing/2014/main" id="{599260CA-037D-C6FB-3BEA-EF0536A1A63C}"/>
              </a:ext>
            </a:extLst>
          </p:cNvPr>
          <p:cNvSpPr txBox="1"/>
          <p:nvPr/>
        </p:nvSpPr>
        <p:spPr>
          <a:xfrm>
            <a:off x="3767988" y="5972181"/>
            <a:ext cx="718565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0</a:t>
            </a:r>
            <a:r>
              <a:rPr lang="en-US" altLang="ko-KR" sz="2799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2</a:t>
            </a:r>
            <a:endParaRPr lang="en-US" sz="2799" b="1" dirty="0">
              <a:solidFill>
                <a:srgbClr val="000000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grpSp>
        <p:nvGrpSpPr>
          <p:cNvPr id="43" name="Group 43"/>
          <p:cNvGrpSpPr/>
          <p:nvPr/>
        </p:nvGrpSpPr>
        <p:grpSpPr>
          <a:xfrm>
            <a:off x="3618588" y="7030695"/>
            <a:ext cx="1017371" cy="887178"/>
            <a:chOff x="0" y="0"/>
            <a:chExt cx="267949" cy="23366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67949" cy="233660"/>
            </a:xfrm>
            <a:custGeom>
              <a:avLst/>
              <a:gdLst/>
              <a:ahLst/>
              <a:cxnLst/>
              <a:rect l="l" t="t" r="r" b="b"/>
              <a:pathLst>
                <a:path w="267949" h="233660">
                  <a:moveTo>
                    <a:pt x="116830" y="0"/>
                  </a:moveTo>
                  <a:lnTo>
                    <a:pt x="151119" y="0"/>
                  </a:lnTo>
                  <a:cubicBezTo>
                    <a:pt x="215643" y="0"/>
                    <a:pt x="267949" y="52307"/>
                    <a:pt x="267949" y="116830"/>
                  </a:cubicBezTo>
                  <a:lnTo>
                    <a:pt x="267949" y="116830"/>
                  </a:lnTo>
                  <a:cubicBezTo>
                    <a:pt x="267949" y="147815"/>
                    <a:pt x="255641" y="177531"/>
                    <a:pt x="233731" y="199441"/>
                  </a:cubicBezTo>
                  <a:cubicBezTo>
                    <a:pt x="211821" y="221351"/>
                    <a:pt x="182105" y="233660"/>
                    <a:pt x="15111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47625"/>
              <a:ext cx="267949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68" name="TextBox 52">
            <a:extLst>
              <a:ext uri="{FF2B5EF4-FFF2-40B4-BE49-F238E27FC236}">
                <a16:creationId xmlns:a16="http://schemas.microsoft.com/office/drawing/2014/main" id="{1B4DC5C9-BCB9-FDF1-CDBF-14D7875FFAD2}"/>
              </a:ext>
            </a:extLst>
          </p:cNvPr>
          <p:cNvSpPr txBox="1"/>
          <p:nvPr/>
        </p:nvSpPr>
        <p:spPr>
          <a:xfrm>
            <a:off x="3682331" y="7158555"/>
            <a:ext cx="909992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0</a:t>
            </a:r>
            <a:r>
              <a:rPr lang="en-US" altLang="ko-KR" sz="2799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3</a:t>
            </a:r>
            <a:endParaRPr lang="en-US" sz="2799" b="1" dirty="0">
              <a:solidFill>
                <a:srgbClr val="000000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69" name="TextBox 48">
            <a:extLst>
              <a:ext uri="{FF2B5EF4-FFF2-40B4-BE49-F238E27FC236}">
                <a16:creationId xmlns:a16="http://schemas.microsoft.com/office/drawing/2014/main" id="{2CE4C3F9-43E4-3DA2-25AA-3C9190169D37}"/>
              </a:ext>
            </a:extLst>
          </p:cNvPr>
          <p:cNvSpPr txBox="1"/>
          <p:nvPr/>
        </p:nvSpPr>
        <p:spPr>
          <a:xfrm>
            <a:off x="5168147" y="7181707"/>
            <a:ext cx="3245306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FFFFFF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아이디어 제시</a:t>
            </a:r>
            <a:endParaRPr lang="en-US" sz="2799" dirty="0">
              <a:solidFill>
                <a:srgbClr val="FFFFFF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88945"/>
            <a:ext cx="16636392" cy="8709111"/>
            <a:chOff x="0" y="0"/>
            <a:chExt cx="22181856" cy="11612148"/>
          </a:xfrm>
        </p:grpSpPr>
        <p:grpSp>
          <p:nvGrpSpPr>
            <p:cNvPr id="3" name="Group 3"/>
            <p:cNvGrpSpPr/>
            <p:nvPr/>
          </p:nvGrpSpPr>
          <p:grpSpPr>
            <a:xfrm>
              <a:off x="127000" y="140300"/>
              <a:ext cx="22054856" cy="11471848"/>
              <a:chOff x="0" y="0"/>
              <a:chExt cx="4356515" cy="226604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56515" cy="2266044"/>
              </a:xfrm>
              <a:custGeom>
                <a:avLst/>
                <a:gdLst/>
                <a:ahLst/>
                <a:cxnLst/>
                <a:rect l="l" t="t" r="r" b="b"/>
                <a:pathLst>
                  <a:path w="4356515" h="2266044">
                    <a:moveTo>
                      <a:pt x="10765" y="0"/>
                    </a:moveTo>
                    <a:lnTo>
                      <a:pt x="4345750" y="0"/>
                    </a:lnTo>
                    <a:cubicBezTo>
                      <a:pt x="4348605" y="0"/>
                      <a:pt x="4351343" y="1134"/>
                      <a:pt x="4353362" y="3153"/>
                    </a:cubicBezTo>
                    <a:cubicBezTo>
                      <a:pt x="4355381" y="5172"/>
                      <a:pt x="4356515" y="7910"/>
                      <a:pt x="4356515" y="10765"/>
                    </a:cubicBezTo>
                    <a:lnTo>
                      <a:pt x="4356515" y="2255279"/>
                    </a:lnTo>
                    <a:cubicBezTo>
                      <a:pt x="4356515" y="2261224"/>
                      <a:pt x="4351695" y="2266044"/>
                      <a:pt x="4345750" y="2266044"/>
                    </a:cubicBezTo>
                    <a:lnTo>
                      <a:pt x="10765" y="2266044"/>
                    </a:lnTo>
                    <a:cubicBezTo>
                      <a:pt x="7910" y="2266044"/>
                      <a:pt x="5172" y="2264910"/>
                      <a:pt x="3153" y="2262891"/>
                    </a:cubicBezTo>
                    <a:cubicBezTo>
                      <a:pt x="1134" y="2260872"/>
                      <a:pt x="0" y="2258134"/>
                      <a:pt x="0" y="2255279"/>
                    </a:cubicBezTo>
                    <a:lnTo>
                      <a:pt x="0" y="10765"/>
                    </a:lnTo>
                    <a:cubicBezTo>
                      <a:pt x="0" y="7910"/>
                      <a:pt x="1134" y="5172"/>
                      <a:pt x="3153" y="3153"/>
                    </a:cubicBezTo>
                    <a:cubicBezTo>
                      <a:pt x="5172" y="1134"/>
                      <a:pt x="7910" y="0"/>
                      <a:pt x="10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56515" cy="2313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054856" cy="11471848"/>
              <a:chOff x="0" y="0"/>
              <a:chExt cx="4356515" cy="226604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356515" cy="2266044"/>
              </a:xfrm>
              <a:custGeom>
                <a:avLst/>
                <a:gdLst/>
                <a:ahLst/>
                <a:cxnLst/>
                <a:rect l="l" t="t" r="r" b="b"/>
                <a:pathLst>
                  <a:path w="4356515" h="2266044">
                    <a:moveTo>
                      <a:pt x="10765" y="0"/>
                    </a:moveTo>
                    <a:lnTo>
                      <a:pt x="4345750" y="0"/>
                    </a:lnTo>
                    <a:cubicBezTo>
                      <a:pt x="4348605" y="0"/>
                      <a:pt x="4351343" y="1134"/>
                      <a:pt x="4353362" y="3153"/>
                    </a:cubicBezTo>
                    <a:cubicBezTo>
                      <a:pt x="4355381" y="5172"/>
                      <a:pt x="4356515" y="7910"/>
                      <a:pt x="4356515" y="10765"/>
                    </a:cubicBezTo>
                    <a:lnTo>
                      <a:pt x="4356515" y="2255279"/>
                    </a:lnTo>
                    <a:cubicBezTo>
                      <a:pt x="4356515" y="2261224"/>
                      <a:pt x="4351695" y="2266044"/>
                      <a:pt x="4345750" y="2266044"/>
                    </a:cubicBezTo>
                    <a:lnTo>
                      <a:pt x="10765" y="2266044"/>
                    </a:lnTo>
                    <a:cubicBezTo>
                      <a:pt x="7910" y="2266044"/>
                      <a:pt x="5172" y="2264910"/>
                      <a:pt x="3153" y="2262891"/>
                    </a:cubicBezTo>
                    <a:cubicBezTo>
                      <a:pt x="1134" y="2260872"/>
                      <a:pt x="0" y="2258134"/>
                      <a:pt x="0" y="2255279"/>
                    </a:cubicBezTo>
                    <a:lnTo>
                      <a:pt x="0" y="10765"/>
                    </a:lnTo>
                    <a:cubicBezTo>
                      <a:pt x="0" y="7910"/>
                      <a:pt x="1134" y="5172"/>
                      <a:pt x="3153" y="3153"/>
                    </a:cubicBezTo>
                    <a:cubicBezTo>
                      <a:pt x="5172" y="1134"/>
                      <a:pt x="7910" y="0"/>
                      <a:pt x="107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356515" cy="2313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0" y="1157997"/>
              <a:ext cx="22054856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752186" y="516329"/>
              <a:ext cx="742660" cy="185665"/>
            </a:xfrm>
            <a:custGeom>
              <a:avLst/>
              <a:gdLst/>
              <a:ahLst/>
              <a:cxnLst/>
              <a:rect l="l" t="t" r="r" b="b"/>
              <a:pathLst>
                <a:path w="742660" h="185665">
                  <a:moveTo>
                    <a:pt x="0" y="0"/>
                  </a:moveTo>
                  <a:lnTo>
                    <a:pt x="742660" y="0"/>
                  </a:lnTo>
                  <a:lnTo>
                    <a:pt x="742660" y="185665"/>
                  </a:lnTo>
                  <a:lnTo>
                    <a:pt x="0" y="185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826061" y="168746"/>
              <a:ext cx="9201367" cy="804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62"/>
                </a:lnSpc>
                <a:spcBef>
                  <a:spcPct val="0"/>
                </a:spcBef>
              </a:pPr>
              <a:r>
                <a:rPr lang="en-US" sz="3616">
                  <a:solidFill>
                    <a:srgbClr val="000000"/>
                  </a:solidFill>
                  <a:latin typeface="TDTD강굴림"/>
                  <a:ea typeface="TDTD강굴림"/>
                  <a:cs typeface="TDTD강굴림"/>
                  <a:sym typeface="TDTD강굴림"/>
                </a:rPr>
                <a:t>기대효과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3626541" y="6078968"/>
            <a:ext cx="2433516" cy="2433516"/>
          </a:xfrm>
          <a:custGeom>
            <a:avLst/>
            <a:gdLst/>
            <a:ahLst/>
            <a:cxnLst/>
            <a:rect l="l" t="t" r="r" b="b"/>
            <a:pathLst>
              <a:path w="2433516" h="2433516">
                <a:moveTo>
                  <a:pt x="0" y="0"/>
                </a:moveTo>
                <a:lnTo>
                  <a:pt x="2433517" y="0"/>
                </a:lnTo>
                <a:lnTo>
                  <a:pt x="2433517" y="2433517"/>
                </a:lnTo>
                <a:lnTo>
                  <a:pt x="0" y="24335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2856362" y="2701155"/>
            <a:ext cx="8408448" cy="1101282"/>
            <a:chOff x="0" y="0"/>
            <a:chExt cx="2214571" cy="2900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14571" cy="290050"/>
            </a:xfrm>
            <a:custGeom>
              <a:avLst/>
              <a:gdLst/>
              <a:ahLst/>
              <a:cxnLst/>
              <a:rect l="l" t="t" r="r" b="b"/>
              <a:pathLst>
                <a:path w="2214571" h="290050">
                  <a:moveTo>
                    <a:pt x="21177" y="0"/>
                  </a:moveTo>
                  <a:lnTo>
                    <a:pt x="2193394" y="0"/>
                  </a:lnTo>
                  <a:cubicBezTo>
                    <a:pt x="2199010" y="0"/>
                    <a:pt x="2204397" y="2231"/>
                    <a:pt x="2208368" y="6203"/>
                  </a:cubicBezTo>
                  <a:cubicBezTo>
                    <a:pt x="2212340" y="10174"/>
                    <a:pt x="2214571" y="15560"/>
                    <a:pt x="2214571" y="21177"/>
                  </a:cubicBezTo>
                  <a:lnTo>
                    <a:pt x="2214571" y="268873"/>
                  </a:lnTo>
                  <a:cubicBezTo>
                    <a:pt x="2214571" y="280568"/>
                    <a:pt x="2205089" y="290050"/>
                    <a:pt x="2193394" y="290050"/>
                  </a:cubicBezTo>
                  <a:lnTo>
                    <a:pt x="21177" y="290050"/>
                  </a:lnTo>
                  <a:cubicBezTo>
                    <a:pt x="15560" y="290050"/>
                    <a:pt x="10174" y="287818"/>
                    <a:pt x="6203" y="283847"/>
                  </a:cubicBezTo>
                  <a:cubicBezTo>
                    <a:pt x="2231" y="279876"/>
                    <a:pt x="0" y="274489"/>
                    <a:pt x="0" y="268873"/>
                  </a:cubicBezTo>
                  <a:lnTo>
                    <a:pt x="0" y="21177"/>
                  </a:lnTo>
                  <a:cubicBezTo>
                    <a:pt x="0" y="15560"/>
                    <a:pt x="2231" y="10174"/>
                    <a:pt x="6203" y="6203"/>
                  </a:cubicBezTo>
                  <a:cubicBezTo>
                    <a:pt x="10174" y="2231"/>
                    <a:pt x="15560" y="0"/>
                    <a:pt x="2117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214571" cy="33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347677" y="2474683"/>
            <a:ext cx="1017371" cy="887178"/>
            <a:chOff x="0" y="0"/>
            <a:chExt cx="267949" cy="2336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67949" cy="233660"/>
            </a:xfrm>
            <a:custGeom>
              <a:avLst/>
              <a:gdLst/>
              <a:ahLst/>
              <a:cxnLst/>
              <a:rect l="l" t="t" r="r" b="b"/>
              <a:pathLst>
                <a:path w="267949" h="233660">
                  <a:moveTo>
                    <a:pt x="116830" y="0"/>
                  </a:moveTo>
                  <a:lnTo>
                    <a:pt x="151119" y="0"/>
                  </a:lnTo>
                  <a:cubicBezTo>
                    <a:pt x="215643" y="0"/>
                    <a:pt x="267949" y="52307"/>
                    <a:pt x="267949" y="116830"/>
                  </a:cubicBezTo>
                  <a:lnTo>
                    <a:pt x="267949" y="116830"/>
                  </a:lnTo>
                  <a:cubicBezTo>
                    <a:pt x="267949" y="147815"/>
                    <a:pt x="255641" y="177531"/>
                    <a:pt x="233731" y="199441"/>
                  </a:cubicBezTo>
                  <a:cubicBezTo>
                    <a:pt x="211821" y="221351"/>
                    <a:pt x="182105" y="233660"/>
                    <a:pt x="15111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67949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589333" y="2596380"/>
            <a:ext cx="534059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01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856362" y="4431375"/>
            <a:ext cx="8408448" cy="1101282"/>
            <a:chOff x="0" y="0"/>
            <a:chExt cx="2214571" cy="2900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14571" cy="290050"/>
            </a:xfrm>
            <a:custGeom>
              <a:avLst/>
              <a:gdLst/>
              <a:ahLst/>
              <a:cxnLst/>
              <a:rect l="l" t="t" r="r" b="b"/>
              <a:pathLst>
                <a:path w="2214571" h="290050">
                  <a:moveTo>
                    <a:pt x="21177" y="0"/>
                  </a:moveTo>
                  <a:lnTo>
                    <a:pt x="2193394" y="0"/>
                  </a:lnTo>
                  <a:cubicBezTo>
                    <a:pt x="2199010" y="0"/>
                    <a:pt x="2204397" y="2231"/>
                    <a:pt x="2208368" y="6203"/>
                  </a:cubicBezTo>
                  <a:cubicBezTo>
                    <a:pt x="2212340" y="10174"/>
                    <a:pt x="2214571" y="15560"/>
                    <a:pt x="2214571" y="21177"/>
                  </a:cubicBezTo>
                  <a:lnTo>
                    <a:pt x="2214571" y="268873"/>
                  </a:lnTo>
                  <a:cubicBezTo>
                    <a:pt x="2214571" y="280568"/>
                    <a:pt x="2205089" y="290050"/>
                    <a:pt x="2193394" y="290050"/>
                  </a:cubicBezTo>
                  <a:lnTo>
                    <a:pt x="21177" y="290050"/>
                  </a:lnTo>
                  <a:cubicBezTo>
                    <a:pt x="15560" y="290050"/>
                    <a:pt x="10174" y="287818"/>
                    <a:pt x="6203" y="283847"/>
                  </a:cubicBezTo>
                  <a:cubicBezTo>
                    <a:pt x="2231" y="279876"/>
                    <a:pt x="0" y="274489"/>
                    <a:pt x="0" y="268873"/>
                  </a:cubicBezTo>
                  <a:lnTo>
                    <a:pt x="0" y="21177"/>
                  </a:lnTo>
                  <a:cubicBezTo>
                    <a:pt x="0" y="15560"/>
                    <a:pt x="2231" y="10174"/>
                    <a:pt x="6203" y="6203"/>
                  </a:cubicBezTo>
                  <a:cubicBezTo>
                    <a:pt x="10174" y="2231"/>
                    <a:pt x="15560" y="0"/>
                    <a:pt x="2117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214571" cy="33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347677" y="4204903"/>
            <a:ext cx="1017371" cy="887178"/>
            <a:chOff x="0" y="0"/>
            <a:chExt cx="267949" cy="23366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67949" cy="233660"/>
            </a:xfrm>
            <a:custGeom>
              <a:avLst/>
              <a:gdLst/>
              <a:ahLst/>
              <a:cxnLst/>
              <a:rect l="l" t="t" r="r" b="b"/>
              <a:pathLst>
                <a:path w="267949" h="233660">
                  <a:moveTo>
                    <a:pt x="116830" y="0"/>
                  </a:moveTo>
                  <a:lnTo>
                    <a:pt x="151119" y="0"/>
                  </a:lnTo>
                  <a:cubicBezTo>
                    <a:pt x="215643" y="0"/>
                    <a:pt x="267949" y="52307"/>
                    <a:pt x="267949" y="116830"/>
                  </a:cubicBezTo>
                  <a:lnTo>
                    <a:pt x="267949" y="116830"/>
                  </a:lnTo>
                  <a:cubicBezTo>
                    <a:pt x="267949" y="147815"/>
                    <a:pt x="255641" y="177531"/>
                    <a:pt x="233731" y="199441"/>
                  </a:cubicBezTo>
                  <a:cubicBezTo>
                    <a:pt x="211821" y="221351"/>
                    <a:pt x="182105" y="233660"/>
                    <a:pt x="15111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267949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89333" y="4326600"/>
            <a:ext cx="534059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02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856362" y="6194445"/>
            <a:ext cx="8408448" cy="1101282"/>
            <a:chOff x="0" y="0"/>
            <a:chExt cx="2214571" cy="2900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214571" cy="290050"/>
            </a:xfrm>
            <a:custGeom>
              <a:avLst/>
              <a:gdLst/>
              <a:ahLst/>
              <a:cxnLst/>
              <a:rect l="l" t="t" r="r" b="b"/>
              <a:pathLst>
                <a:path w="2214571" h="290050">
                  <a:moveTo>
                    <a:pt x="21177" y="0"/>
                  </a:moveTo>
                  <a:lnTo>
                    <a:pt x="2193394" y="0"/>
                  </a:lnTo>
                  <a:cubicBezTo>
                    <a:pt x="2199010" y="0"/>
                    <a:pt x="2204397" y="2231"/>
                    <a:pt x="2208368" y="6203"/>
                  </a:cubicBezTo>
                  <a:cubicBezTo>
                    <a:pt x="2212340" y="10174"/>
                    <a:pt x="2214571" y="15560"/>
                    <a:pt x="2214571" y="21177"/>
                  </a:cubicBezTo>
                  <a:lnTo>
                    <a:pt x="2214571" y="268873"/>
                  </a:lnTo>
                  <a:cubicBezTo>
                    <a:pt x="2214571" y="280568"/>
                    <a:pt x="2205089" y="290050"/>
                    <a:pt x="2193394" y="290050"/>
                  </a:cubicBezTo>
                  <a:lnTo>
                    <a:pt x="21177" y="290050"/>
                  </a:lnTo>
                  <a:cubicBezTo>
                    <a:pt x="15560" y="290050"/>
                    <a:pt x="10174" y="287818"/>
                    <a:pt x="6203" y="283847"/>
                  </a:cubicBezTo>
                  <a:cubicBezTo>
                    <a:pt x="2231" y="279876"/>
                    <a:pt x="0" y="274489"/>
                    <a:pt x="0" y="268873"/>
                  </a:cubicBezTo>
                  <a:lnTo>
                    <a:pt x="0" y="21177"/>
                  </a:lnTo>
                  <a:cubicBezTo>
                    <a:pt x="0" y="15560"/>
                    <a:pt x="2231" y="10174"/>
                    <a:pt x="6203" y="6203"/>
                  </a:cubicBezTo>
                  <a:cubicBezTo>
                    <a:pt x="10174" y="2231"/>
                    <a:pt x="15560" y="0"/>
                    <a:pt x="2117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2214571" cy="33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347677" y="5967973"/>
            <a:ext cx="1017371" cy="887178"/>
            <a:chOff x="0" y="0"/>
            <a:chExt cx="267949" cy="23366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67949" cy="233660"/>
            </a:xfrm>
            <a:custGeom>
              <a:avLst/>
              <a:gdLst/>
              <a:ahLst/>
              <a:cxnLst/>
              <a:rect l="l" t="t" r="r" b="b"/>
              <a:pathLst>
                <a:path w="267949" h="233660">
                  <a:moveTo>
                    <a:pt x="116830" y="0"/>
                  </a:moveTo>
                  <a:lnTo>
                    <a:pt x="151119" y="0"/>
                  </a:lnTo>
                  <a:cubicBezTo>
                    <a:pt x="215643" y="0"/>
                    <a:pt x="267949" y="52307"/>
                    <a:pt x="267949" y="116830"/>
                  </a:cubicBezTo>
                  <a:lnTo>
                    <a:pt x="267949" y="116830"/>
                  </a:lnTo>
                  <a:cubicBezTo>
                    <a:pt x="267949" y="147815"/>
                    <a:pt x="255641" y="177531"/>
                    <a:pt x="233731" y="199441"/>
                  </a:cubicBezTo>
                  <a:cubicBezTo>
                    <a:pt x="211821" y="221351"/>
                    <a:pt x="182105" y="233660"/>
                    <a:pt x="151119" y="233660"/>
                  </a:cubicBezTo>
                  <a:lnTo>
                    <a:pt x="116830" y="233660"/>
                  </a:lnTo>
                  <a:cubicBezTo>
                    <a:pt x="52307" y="233660"/>
                    <a:pt x="0" y="181353"/>
                    <a:pt x="0" y="116830"/>
                  </a:cubicBezTo>
                  <a:lnTo>
                    <a:pt x="0" y="116830"/>
                  </a:lnTo>
                  <a:cubicBezTo>
                    <a:pt x="0" y="52307"/>
                    <a:pt x="52307" y="0"/>
                    <a:pt x="11683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267949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589333" y="6089670"/>
            <a:ext cx="534059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03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798428" y="2958426"/>
            <a:ext cx="3262158" cy="52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9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개인 정보 보호 강화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798428" y="4688646"/>
            <a:ext cx="3986403" cy="52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9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딥페이크 피해 발생 예방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798428" y="6451715"/>
            <a:ext cx="3262158" cy="52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9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기술 윤리의식 강화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804" y="608119"/>
            <a:ext cx="16541142" cy="8784712"/>
            <a:chOff x="0" y="-47625"/>
            <a:chExt cx="4356515" cy="23136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9" name="Freeform 9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2209800" y="970819"/>
            <a:ext cx="3623739" cy="622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  <a:spcBef>
                <a:spcPct val="0"/>
              </a:spcBef>
            </a:pPr>
            <a:r>
              <a:rPr lang="en-US" sz="3616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후기 - </a:t>
            </a:r>
            <a:r>
              <a:rPr lang="en-US" sz="3616" dirty="0" err="1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발전방향</a:t>
            </a:r>
            <a:endParaRPr lang="en-US" sz="3616" dirty="0">
              <a:solidFill>
                <a:srgbClr val="000000"/>
              </a:solidFill>
              <a:latin typeface="TDTD강굴림"/>
              <a:ea typeface="TDTD강굴림"/>
              <a:cs typeface="TDTD강굴림"/>
              <a:sym typeface="TDTD강굴림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441689" y="2868933"/>
            <a:ext cx="5379586" cy="5379586"/>
          </a:xfrm>
          <a:custGeom>
            <a:avLst/>
            <a:gdLst/>
            <a:ahLst/>
            <a:cxnLst/>
            <a:rect l="l" t="t" r="r" b="b"/>
            <a:pathLst>
              <a:path w="5379586" h="5379586">
                <a:moveTo>
                  <a:pt x="0" y="0"/>
                </a:moveTo>
                <a:lnTo>
                  <a:pt x="5379586" y="0"/>
                </a:lnTo>
                <a:lnTo>
                  <a:pt x="5379586" y="5379586"/>
                </a:lnTo>
                <a:lnTo>
                  <a:pt x="0" y="5379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2" name="Freeform 12"/>
          <p:cNvSpPr/>
          <p:nvPr/>
        </p:nvSpPr>
        <p:spPr>
          <a:xfrm>
            <a:off x="6406582" y="2868933"/>
            <a:ext cx="5379586" cy="5379586"/>
          </a:xfrm>
          <a:custGeom>
            <a:avLst/>
            <a:gdLst/>
            <a:ahLst/>
            <a:cxnLst/>
            <a:rect l="l" t="t" r="r" b="b"/>
            <a:pathLst>
              <a:path w="5379586" h="5379586">
                <a:moveTo>
                  <a:pt x="0" y="0"/>
                </a:moveTo>
                <a:lnTo>
                  <a:pt x="5379586" y="0"/>
                </a:lnTo>
                <a:lnTo>
                  <a:pt x="5379586" y="5379586"/>
                </a:lnTo>
                <a:lnTo>
                  <a:pt x="0" y="5379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3" name="Freeform 13"/>
          <p:cNvSpPr/>
          <p:nvPr/>
        </p:nvSpPr>
        <p:spPr>
          <a:xfrm>
            <a:off x="11561975" y="2868933"/>
            <a:ext cx="5379586" cy="5379586"/>
          </a:xfrm>
          <a:custGeom>
            <a:avLst/>
            <a:gdLst/>
            <a:ahLst/>
            <a:cxnLst/>
            <a:rect l="l" t="t" r="r" b="b"/>
            <a:pathLst>
              <a:path w="5379586" h="5379586">
                <a:moveTo>
                  <a:pt x="0" y="0"/>
                </a:moveTo>
                <a:lnTo>
                  <a:pt x="5379586" y="0"/>
                </a:lnTo>
                <a:lnTo>
                  <a:pt x="5379586" y="5379586"/>
                </a:lnTo>
                <a:lnTo>
                  <a:pt x="0" y="5379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2306182" y="3827841"/>
            <a:ext cx="3650601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8441" y="5011520"/>
            <a:ext cx="495321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원본</a:t>
            </a:r>
            <a:r>
              <a:rPr lang="en-US" sz="3200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검증</a:t>
            </a:r>
            <a:r>
              <a:rPr lang="en-US" sz="3200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시스템</a:t>
            </a:r>
            <a:endParaRPr lang="en-US" sz="3200" b="1" dirty="0">
              <a:solidFill>
                <a:srgbClr val="000000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959853" y="5955280"/>
            <a:ext cx="4602241" cy="697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980" lvl="1" indent="-34290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외부</a:t>
            </a:r>
            <a:r>
              <a:rPr lang="en-US" sz="24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사용</a:t>
            </a:r>
            <a:r>
              <a:rPr lang="en-US" sz="24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시</a:t>
            </a:r>
            <a:r>
              <a:rPr lang="en-US" sz="24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어플이</a:t>
            </a:r>
            <a:r>
              <a:rPr lang="en-US" sz="24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자동</a:t>
            </a:r>
            <a:r>
              <a:rPr lang="en-US" sz="24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진단</a:t>
            </a:r>
            <a:endParaRPr lang="en-US" sz="2400" dirty="0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  <a:p>
            <a:pPr marL="518160" lvl="1" indent="-259080" algn="l">
              <a:lnSpc>
                <a:spcPts val="3720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원본이</a:t>
            </a:r>
            <a:r>
              <a:rPr lang="en-US" sz="24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아닐</a:t>
            </a:r>
            <a:r>
              <a:rPr lang="en-US" sz="24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경우</a:t>
            </a:r>
            <a:r>
              <a:rPr lang="en-US" sz="24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알림</a:t>
            </a:r>
            <a:r>
              <a:rPr lang="en-US" sz="24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전송</a:t>
            </a:r>
            <a:endParaRPr lang="en-US" sz="2400" dirty="0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366325" y="3916885"/>
            <a:ext cx="3650601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9"/>
              </a:lnSpc>
              <a:spcBef>
                <a:spcPct val="0"/>
              </a:spcBef>
            </a:pPr>
            <a:r>
              <a:rPr lang="en-US" sz="6399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21802" y="5011520"/>
            <a:ext cx="495321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SNS </a:t>
            </a:r>
            <a:r>
              <a:rPr lang="en-US" sz="3200" b="1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연동</a:t>
            </a:r>
            <a:r>
              <a:rPr lang="en-US" sz="3200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보안</a:t>
            </a:r>
            <a:endParaRPr lang="en-US" sz="3200" b="1" dirty="0">
              <a:solidFill>
                <a:srgbClr val="000000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152701" y="6076584"/>
            <a:ext cx="4139901" cy="534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000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인스타</a:t>
            </a:r>
            <a:r>
              <a:rPr lang="en-US" sz="24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페이스북</a:t>
            </a:r>
            <a:r>
              <a:rPr lang="en-US" sz="24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등</a:t>
            </a:r>
            <a:r>
              <a:rPr lang="en-US" sz="24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주</a:t>
            </a:r>
            <a:endParaRPr lang="en-US" sz="2400" dirty="0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  <a:p>
            <a:pPr marL="518160" lvl="1" indent="-259080" algn="l">
              <a:lnSpc>
                <a:spcPts val="2000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SNS와</a:t>
            </a:r>
            <a:r>
              <a:rPr lang="en-US" sz="24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기능</a:t>
            </a:r>
            <a:r>
              <a:rPr lang="en-US" sz="24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연동</a:t>
            </a:r>
            <a:endParaRPr lang="en-US" sz="2400" dirty="0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78164" y="3875091"/>
            <a:ext cx="3650601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9"/>
              </a:lnSpc>
              <a:spcBef>
                <a:spcPct val="0"/>
              </a:spcBef>
            </a:pPr>
            <a:r>
              <a:rPr lang="en-US" sz="6399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07513" y="5029837"/>
            <a:ext cx="495321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피해</a:t>
            </a:r>
            <a:r>
              <a:rPr lang="en-US" sz="3200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사전</a:t>
            </a:r>
            <a:r>
              <a:rPr lang="en-US" sz="3200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차단</a:t>
            </a:r>
            <a:r>
              <a:rPr lang="en-US" sz="3200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</a:t>
            </a:r>
            <a:endParaRPr lang="en-US" sz="3200" b="1" dirty="0">
              <a:solidFill>
                <a:srgbClr val="000000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22751" y="6009049"/>
            <a:ext cx="4371071" cy="92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020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조작시도</a:t>
            </a:r>
            <a:r>
              <a:rPr lang="en-US" sz="24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감지</a:t>
            </a:r>
            <a:r>
              <a:rPr lang="en-US" sz="24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시</a:t>
            </a:r>
            <a:r>
              <a:rPr lang="en-US" sz="24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관련</a:t>
            </a:r>
            <a:r>
              <a:rPr lang="en-US" sz="24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데이터</a:t>
            </a:r>
            <a:r>
              <a:rPr lang="en-US" sz="24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유출</a:t>
            </a:r>
            <a:r>
              <a:rPr lang="en-US" sz="24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차단</a:t>
            </a:r>
            <a:endParaRPr lang="en-US" sz="2400" dirty="0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  <a:p>
            <a:pPr marL="518160" lvl="1" indent="-259080" algn="l">
              <a:lnSpc>
                <a:spcPts val="3408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조작</a:t>
            </a:r>
            <a:r>
              <a:rPr lang="en-US" sz="24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가능성</a:t>
            </a:r>
            <a:r>
              <a:rPr lang="en-US" sz="24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높을</a:t>
            </a:r>
            <a:r>
              <a:rPr lang="en-US" sz="24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시</a:t>
            </a:r>
            <a:r>
              <a:rPr lang="en-US" sz="24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경고</a:t>
            </a:r>
            <a:endParaRPr lang="en-US" sz="2400" dirty="0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9" name="Freeform 9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0" name="Freeform 10"/>
          <p:cNvSpPr/>
          <p:nvPr/>
        </p:nvSpPr>
        <p:spPr>
          <a:xfrm>
            <a:off x="13370545" y="5993700"/>
            <a:ext cx="3329868" cy="2760764"/>
          </a:xfrm>
          <a:custGeom>
            <a:avLst/>
            <a:gdLst/>
            <a:ahLst/>
            <a:cxnLst/>
            <a:rect l="l" t="t" r="r" b="b"/>
            <a:pathLst>
              <a:path w="3329868" h="2760764">
                <a:moveTo>
                  <a:pt x="0" y="0"/>
                </a:moveTo>
                <a:lnTo>
                  <a:pt x="3329869" y="0"/>
                </a:lnTo>
                <a:lnTo>
                  <a:pt x="3329869" y="2760764"/>
                </a:lnTo>
                <a:lnTo>
                  <a:pt x="0" y="2760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5704676" y="2919228"/>
            <a:ext cx="6783398" cy="2887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535"/>
              </a:lnSpc>
              <a:spcBef>
                <a:spcPct val="0"/>
              </a:spcBef>
            </a:pPr>
            <a:r>
              <a:rPr lang="en-US" sz="1681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Q &amp; 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71828" y="6054521"/>
            <a:ext cx="6639594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발표에 대해 궁금한 점은 질문해주세요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5804" y="788945"/>
            <a:ext cx="16636392" cy="8709111"/>
            <a:chOff x="0" y="0"/>
            <a:chExt cx="22181856" cy="11612148"/>
          </a:xfrm>
        </p:grpSpPr>
        <p:grpSp>
          <p:nvGrpSpPr>
            <p:cNvPr id="3" name="Group 3"/>
            <p:cNvGrpSpPr/>
            <p:nvPr/>
          </p:nvGrpSpPr>
          <p:grpSpPr>
            <a:xfrm>
              <a:off x="127000" y="140300"/>
              <a:ext cx="22054856" cy="11471848"/>
              <a:chOff x="0" y="0"/>
              <a:chExt cx="4356515" cy="226604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56515" cy="2266044"/>
              </a:xfrm>
              <a:custGeom>
                <a:avLst/>
                <a:gdLst/>
                <a:ahLst/>
                <a:cxnLst/>
                <a:rect l="l" t="t" r="r" b="b"/>
                <a:pathLst>
                  <a:path w="4356515" h="2266044">
                    <a:moveTo>
                      <a:pt x="10765" y="0"/>
                    </a:moveTo>
                    <a:lnTo>
                      <a:pt x="4345750" y="0"/>
                    </a:lnTo>
                    <a:cubicBezTo>
                      <a:pt x="4348605" y="0"/>
                      <a:pt x="4351343" y="1134"/>
                      <a:pt x="4353362" y="3153"/>
                    </a:cubicBezTo>
                    <a:cubicBezTo>
                      <a:pt x="4355381" y="5172"/>
                      <a:pt x="4356515" y="7910"/>
                      <a:pt x="4356515" y="10765"/>
                    </a:cubicBezTo>
                    <a:lnTo>
                      <a:pt x="4356515" y="2255279"/>
                    </a:lnTo>
                    <a:cubicBezTo>
                      <a:pt x="4356515" y="2261224"/>
                      <a:pt x="4351695" y="2266044"/>
                      <a:pt x="4345750" y="2266044"/>
                    </a:cubicBezTo>
                    <a:lnTo>
                      <a:pt x="10765" y="2266044"/>
                    </a:lnTo>
                    <a:cubicBezTo>
                      <a:pt x="7910" y="2266044"/>
                      <a:pt x="5172" y="2264910"/>
                      <a:pt x="3153" y="2262891"/>
                    </a:cubicBezTo>
                    <a:cubicBezTo>
                      <a:pt x="1134" y="2260872"/>
                      <a:pt x="0" y="2258134"/>
                      <a:pt x="0" y="2255279"/>
                    </a:cubicBezTo>
                    <a:lnTo>
                      <a:pt x="0" y="10765"/>
                    </a:lnTo>
                    <a:cubicBezTo>
                      <a:pt x="0" y="7910"/>
                      <a:pt x="1134" y="5172"/>
                      <a:pt x="3153" y="3153"/>
                    </a:cubicBezTo>
                    <a:cubicBezTo>
                      <a:pt x="5172" y="1134"/>
                      <a:pt x="7910" y="0"/>
                      <a:pt x="10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56515" cy="2313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054856" cy="11471848"/>
              <a:chOff x="0" y="0"/>
              <a:chExt cx="4356515" cy="226604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356515" cy="2266044"/>
              </a:xfrm>
              <a:custGeom>
                <a:avLst/>
                <a:gdLst/>
                <a:ahLst/>
                <a:cxnLst/>
                <a:rect l="l" t="t" r="r" b="b"/>
                <a:pathLst>
                  <a:path w="4356515" h="2266044">
                    <a:moveTo>
                      <a:pt x="10765" y="0"/>
                    </a:moveTo>
                    <a:lnTo>
                      <a:pt x="4345750" y="0"/>
                    </a:lnTo>
                    <a:cubicBezTo>
                      <a:pt x="4348605" y="0"/>
                      <a:pt x="4351343" y="1134"/>
                      <a:pt x="4353362" y="3153"/>
                    </a:cubicBezTo>
                    <a:cubicBezTo>
                      <a:pt x="4355381" y="5172"/>
                      <a:pt x="4356515" y="7910"/>
                      <a:pt x="4356515" y="10765"/>
                    </a:cubicBezTo>
                    <a:lnTo>
                      <a:pt x="4356515" y="2255279"/>
                    </a:lnTo>
                    <a:cubicBezTo>
                      <a:pt x="4356515" y="2261224"/>
                      <a:pt x="4351695" y="2266044"/>
                      <a:pt x="4345750" y="2266044"/>
                    </a:cubicBezTo>
                    <a:lnTo>
                      <a:pt x="10765" y="2266044"/>
                    </a:lnTo>
                    <a:cubicBezTo>
                      <a:pt x="7910" y="2266044"/>
                      <a:pt x="5172" y="2264910"/>
                      <a:pt x="3153" y="2262891"/>
                    </a:cubicBezTo>
                    <a:cubicBezTo>
                      <a:pt x="1134" y="2260872"/>
                      <a:pt x="0" y="2258134"/>
                      <a:pt x="0" y="2255279"/>
                    </a:cubicBezTo>
                    <a:lnTo>
                      <a:pt x="0" y="10765"/>
                    </a:lnTo>
                    <a:cubicBezTo>
                      <a:pt x="0" y="7910"/>
                      <a:pt x="1134" y="5172"/>
                      <a:pt x="3153" y="3153"/>
                    </a:cubicBezTo>
                    <a:cubicBezTo>
                      <a:pt x="5172" y="1134"/>
                      <a:pt x="7910" y="0"/>
                      <a:pt x="107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356515" cy="2313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0" y="1157997"/>
              <a:ext cx="22054856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752186" y="516329"/>
              <a:ext cx="742660" cy="185665"/>
            </a:xfrm>
            <a:custGeom>
              <a:avLst/>
              <a:gdLst/>
              <a:ahLst/>
              <a:cxnLst/>
              <a:rect l="l" t="t" r="r" b="b"/>
              <a:pathLst>
                <a:path w="742660" h="185665">
                  <a:moveTo>
                    <a:pt x="0" y="0"/>
                  </a:moveTo>
                  <a:lnTo>
                    <a:pt x="742660" y="0"/>
                  </a:lnTo>
                  <a:lnTo>
                    <a:pt x="742660" y="185665"/>
                  </a:lnTo>
                  <a:lnTo>
                    <a:pt x="0" y="185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733855" y="4401208"/>
            <a:ext cx="4922380" cy="4260096"/>
          </a:xfrm>
          <a:custGeom>
            <a:avLst/>
            <a:gdLst/>
            <a:ahLst/>
            <a:cxnLst/>
            <a:rect l="l" t="t" r="r" b="b"/>
            <a:pathLst>
              <a:path w="4922380" h="4260096">
                <a:moveTo>
                  <a:pt x="0" y="0"/>
                </a:moveTo>
                <a:lnTo>
                  <a:pt x="4922380" y="0"/>
                </a:lnTo>
                <a:lnTo>
                  <a:pt x="4922380" y="4260096"/>
                </a:lnTo>
                <a:lnTo>
                  <a:pt x="0" y="4260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103595" y="3540078"/>
            <a:ext cx="9867543" cy="155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97"/>
              </a:lnSpc>
              <a:spcBef>
                <a:spcPct val="0"/>
              </a:spcBef>
            </a:pPr>
            <a:r>
              <a:rPr lang="en-US" sz="9069" u="none" strike="noStrike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감사합니다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03595" y="7187492"/>
            <a:ext cx="6210003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AIDT 팀1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5804" y="788945"/>
            <a:ext cx="16636392" cy="8709111"/>
            <a:chOff x="0" y="0"/>
            <a:chExt cx="22181856" cy="11612148"/>
          </a:xfrm>
        </p:grpSpPr>
        <p:grpSp>
          <p:nvGrpSpPr>
            <p:cNvPr id="3" name="Group 3"/>
            <p:cNvGrpSpPr/>
            <p:nvPr/>
          </p:nvGrpSpPr>
          <p:grpSpPr>
            <a:xfrm>
              <a:off x="127000" y="140300"/>
              <a:ext cx="22054856" cy="11471848"/>
              <a:chOff x="0" y="0"/>
              <a:chExt cx="4356515" cy="226604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56515" cy="2266044"/>
              </a:xfrm>
              <a:custGeom>
                <a:avLst/>
                <a:gdLst/>
                <a:ahLst/>
                <a:cxnLst/>
                <a:rect l="l" t="t" r="r" b="b"/>
                <a:pathLst>
                  <a:path w="4356515" h="2266044">
                    <a:moveTo>
                      <a:pt x="10765" y="0"/>
                    </a:moveTo>
                    <a:lnTo>
                      <a:pt x="4345750" y="0"/>
                    </a:lnTo>
                    <a:cubicBezTo>
                      <a:pt x="4348605" y="0"/>
                      <a:pt x="4351343" y="1134"/>
                      <a:pt x="4353362" y="3153"/>
                    </a:cubicBezTo>
                    <a:cubicBezTo>
                      <a:pt x="4355381" y="5172"/>
                      <a:pt x="4356515" y="7910"/>
                      <a:pt x="4356515" y="10765"/>
                    </a:cubicBezTo>
                    <a:lnTo>
                      <a:pt x="4356515" y="2255279"/>
                    </a:lnTo>
                    <a:cubicBezTo>
                      <a:pt x="4356515" y="2261224"/>
                      <a:pt x="4351695" y="2266044"/>
                      <a:pt x="4345750" y="2266044"/>
                    </a:cubicBezTo>
                    <a:lnTo>
                      <a:pt x="10765" y="2266044"/>
                    </a:lnTo>
                    <a:cubicBezTo>
                      <a:pt x="7910" y="2266044"/>
                      <a:pt x="5172" y="2264910"/>
                      <a:pt x="3153" y="2262891"/>
                    </a:cubicBezTo>
                    <a:cubicBezTo>
                      <a:pt x="1134" y="2260872"/>
                      <a:pt x="0" y="2258134"/>
                      <a:pt x="0" y="2255279"/>
                    </a:cubicBezTo>
                    <a:lnTo>
                      <a:pt x="0" y="10765"/>
                    </a:lnTo>
                    <a:cubicBezTo>
                      <a:pt x="0" y="7910"/>
                      <a:pt x="1134" y="5172"/>
                      <a:pt x="3153" y="3153"/>
                    </a:cubicBezTo>
                    <a:cubicBezTo>
                      <a:pt x="5172" y="1134"/>
                      <a:pt x="7910" y="0"/>
                      <a:pt x="10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56515" cy="2313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054856" cy="11471848"/>
              <a:chOff x="0" y="0"/>
              <a:chExt cx="4356515" cy="226604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356515" cy="2266044"/>
              </a:xfrm>
              <a:custGeom>
                <a:avLst/>
                <a:gdLst/>
                <a:ahLst/>
                <a:cxnLst/>
                <a:rect l="l" t="t" r="r" b="b"/>
                <a:pathLst>
                  <a:path w="4356515" h="2266044">
                    <a:moveTo>
                      <a:pt x="10765" y="0"/>
                    </a:moveTo>
                    <a:lnTo>
                      <a:pt x="4345750" y="0"/>
                    </a:lnTo>
                    <a:cubicBezTo>
                      <a:pt x="4348605" y="0"/>
                      <a:pt x="4351343" y="1134"/>
                      <a:pt x="4353362" y="3153"/>
                    </a:cubicBezTo>
                    <a:cubicBezTo>
                      <a:pt x="4355381" y="5172"/>
                      <a:pt x="4356515" y="7910"/>
                      <a:pt x="4356515" y="10765"/>
                    </a:cubicBezTo>
                    <a:lnTo>
                      <a:pt x="4356515" y="2255279"/>
                    </a:lnTo>
                    <a:cubicBezTo>
                      <a:pt x="4356515" y="2261224"/>
                      <a:pt x="4351695" y="2266044"/>
                      <a:pt x="4345750" y="2266044"/>
                    </a:cubicBezTo>
                    <a:lnTo>
                      <a:pt x="10765" y="2266044"/>
                    </a:lnTo>
                    <a:cubicBezTo>
                      <a:pt x="7910" y="2266044"/>
                      <a:pt x="5172" y="2264910"/>
                      <a:pt x="3153" y="2262891"/>
                    </a:cubicBezTo>
                    <a:cubicBezTo>
                      <a:pt x="1134" y="2260872"/>
                      <a:pt x="0" y="2258134"/>
                      <a:pt x="0" y="2255279"/>
                    </a:cubicBezTo>
                    <a:lnTo>
                      <a:pt x="0" y="10765"/>
                    </a:lnTo>
                    <a:cubicBezTo>
                      <a:pt x="0" y="7910"/>
                      <a:pt x="1134" y="5172"/>
                      <a:pt x="3153" y="3153"/>
                    </a:cubicBezTo>
                    <a:cubicBezTo>
                      <a:pt x="5172" y="1134"/>
                      <a:pt x="7910" y="0"/>
                      <a:pt x="107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356515" cy="2313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0" y="1157997"/>
              <a:ext cx="22054856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752186" y="516329"/>
              <a:ext cx="742660" cy="185665"/>
            </a:xfrm>
            <a:custGeom>
              <a:avLst/>
              <a:gdLst/>
              <a:ahLst/>
              <a:cxnLst/>
              <a:rect l="l" t="t" r="r" b="b"/>
              <a:pathLst>
                <a:path w="742660" h="185665">
                  <a:moveTo>
                    <a:pt x="0" y="0"/>
                  </a:moveTo>
                  <a:lnTo>
                    <a:pt x="742660" y="0"/>
                  </a:lnTo>
                  <a:lnTo>
                    <a:pt x="742660" y="185665"/>
                  </a:lnTo>
                  <a:lnTo>
                    <a:pt x="0" y="185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826061" y="168746"/>
              <a:ext cx="9201367" cy="804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62"/>
                </a:lnSpc>
                <a:spcBef>
                  <a:spcPct val="0"/>
                </a:spcBef>
              </a:pPr>
              <a:r>
                <a:rPr lang="en-US" sz="3616" dirty="0">
                  <a:solidFill>
                    <a:srgbClr val="000000"/>
                  </a:solidFill>
                  <a:latin typeface="TDTD강굴림"/>
                  <a:ea typeface="TDTD강굴림"/>
                  <a:cs typeface="TDTD강굴림"/>
                  <a:sym typeface="TDTD강굴림"/>
                </a:rPr>
                <a:t>문제 인식 - 최신 뉴스 찾기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809107" y="2001931"/>
            <a:ext cx="3958386" cy="3960040"/>
          </a:xfrm>
          <a:custGeom>
            <a:avLst/>
            <a:gdLst/>
            <a:ahLst/>
            <a:cxnLst/>
            <a:rect l="l" t="t" r="r" b="b"/>
            <a:pathLst>
              <a:path w="3958386" h="3960040">
                <a:moveTo>
                  <a:pt x="0" y="0"/>
                </a:moveTo>
                <a:lnTo>
                  <a:pt x="3958386" y="0"/>
                </a:lnTo>
                <a:lnTo>
                  <a:pt x="3958386" y="3960040"/>
                </a:lnTo>
                <a:lnTo>
                  <a:pt x="0" y="3960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11" b="-611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3" name="Freeform 13"/>
          <p:cNvSpPr/>
          <p:nvPr/>
        </p:nvSpPr>
        <p:spPr>
          <a:xfrm>
            <a:off x="9602179" y="2527664"/>
            <a:ext cx="6351044" cy="5231673"/>
          </a:xfrm>
          <a:custGeom>
            <a:avLst/>
            <a:gdLst/>
            <a:ahLst/>
            <a:cxnLst/>
            <a:rect l="l" t="t" r="r" b="b"/>
            <a:pathLst>
              <a:path w="6351044" h="5231673">
                <a:moveTo>
                  <a:pt x="0" y="0"/>
                </a:moveTo>
                <a:lnTo>
                  <a:pt x="6351045" y="0"/>
                </a:lnTo>
                <a:lnTo>
                  <a:pt x="6351045" y="5231672"/>
                </a:lnTo>
                <a:lnTo>
                  <a:pt x="0" y="52316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4" name="Freeform 14"/>
          <p:cNvSpPr/>
          <p:nvPr/>
        </p:nvSpPr>
        <p:spPr>
          <a:xfrm>
            <a:off x="10016264" y="2392684"/>
            <a:ext cx="4390347" cy="4714466"/>
          </a:xfrm>
          <a:custGeom>
            <a:avLst/>
            <a:gdLst/>
            <a:ahLst/>
            <a:cxnLst/>
            <a:rect l="l" t="t" r="r" b="b"/>
            <a:pathLst>
              <a:path w="4390347" h="4714466">
                <a:moveTo>
                  <a:pt x="0" y="0"/>
                </a:moveTo>
                <a:lnTo>
                  <a:pt x="4390347" y="0"/>
                </a:lnTo>
                <a:lnTo>
                  <a:pt x="4390347" y="4714466"/>
                </a:lnTo>
                <a:lnTo>
                  <a:pt x="0" y="4714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5" name="Freeform 15"/>
          <p:cNvSpPr/>
          <p:nvPr/>
        </p:nvSpPr>
        <p:spPr>
          <a:xfrm>
            <a:off x="3257808" y="2527664"/>
            <a:ext cx="3805681" cy="6353418"/>
          </a:xfrm>
          <a:custGeom>
            <a:avLst/>
            <a:gdLst/>
            <a:ahLst/>
            <a:cxnLst/>
            <a:rect l="l" t="t" r="r" b="b"/>
            <a:pathLst>
              <a:path w="3805681" h="6353418">
                <a:moveTo>
                  <a:pt x="0" y="0"/>
                </a:moveTo>
                <a:lnTo>
                  <a:pt x="3805681" y="0"/>
                </a:lnTo>
                <a:lnTo>
                  <a:pt x="3805681" y="6353417"/>
                </a:lnTo>
                <a:lnTo>
                  <a:pt x="0" y="6353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6" name="Freeform 16"/>
          <p:cNvSpPr/>
          <p:nvPr/>
        </p:nvSpPr>
        <p:spPr>
          <a:xfrm>
            <a:off x="7318662" y="2001931"/>
            <a:ext cx="3650677" cy="6283138"/>
          </a:xfrm>
          <a:custGeom>
            <a:avLst/>
            <a:gdLst/>
            <a:ahLst/>
            <a:cxnLst/>
            <a:rect l="l" t="t" r="r" b="b"/>
            <a:pathLst>
              <a:path w="3650677" h="6283138">
                <a:moveTo>
                  <a:pt x="0" y="0"/>
                </a:moveTo>
                <a:lnTo>
                  <a:pt x="3650676" y="0"/>
                </a:lnTo>
                <a:lnTo>
                  <a:pt x="3650676" y="6283138"/>
                </a:lnTo>
                <a:lnTo>
                  <a:pt x="0" y="62831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825804" y="8111490"/>
            <a:ext cx="16315297" cy="114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95"/>
              </a:lnSpc>
            </a:pPr>
            <a:r>
              <a:rPr lang="en-US" sz="150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출처: </a:t>
            </a:r>
            <a:r>
              <a:rPr lang="en-US" sz="1500" u="sng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  <a:hlinkClick r:id="rId9" tooltip="https://junsgarden.com/%EB%94%A5%ED%8E%98%EC%9D%B4%ED%81%AC-%EC%95%85%EC%9A%A9-%EC%82%AC%EB%A1%80-%EB%88%84%EB%93%9C%EC%97%90%EC%84%9C-%EC%A0%95%EC%B9%98%EA%B9%8C%EC%A7%80-%EB%94%A5%ED%8E%98%EC%9D%B4%ED%81%AC-%EB%B2%94/"/>
              </a:rPr>
              <a:t>딥페이크 악용 사례! 누드에서</a:t>
            </a:r>
            <a:r>
              <a:rPr lang="en-US" sz="1500" u="sng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  <a:hlinkClick r:id="rId9" tooltip="https://junsgarden.com/%EB%94%A5%ED%8E%98%EC%9D%B4%ED%81%AC-%EC%95%85%EC%9A%A9-%EC%82%AC%EB%A1%80-%EB%88%84%EB%93%9C%EC%97%90%EC%84%9C-%EC%A0%95%EC%B9%98%EA%B9%8C%EC%A7%80-%EB%94%A5%ED%8E%98%EC%9D%B4%ED%81%AC-%EB%B2%94/"/>
              </a:rPr>
              <a:t> 정치까지. </a:t>
            </a:r>
            <a:r>
              <a:rPr lang="en-US" sz="1500" u="sng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  <a:hlinkClick r:id="rId9" tooltip="https://junsgarden.com/%EB%94%A5%ED%8E%98%EC%9D%B4%ED%81%AC-%EC%95%85%EC%9A%A9-%EC%82%AC%EB%A1%80-%EB%88%84%EB%93%9C%EC%97%90%EC%84%9C-%EC%A0%95%EC%B9%98%EA%B9%8C%EC%A7%80-%EB%94%A5%ED%8E%98%EC%9D%B4%ED%81%AC-%EB%B2%94/"/>
              </a:rPr>
              <a:t>딥페이크 범죄의 역사</a:t>
            </a:r>
          </a:p>
          <a:p>
            <a:pPr algn="r">
              <a:lnSpc>
                <a:spcPts val="2295"/>
              </a:lnSpc>
            </a:pPr>
            <a:r>
              <a:rPr lang="en-US" sz="1500" u="sng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  <a:hlinkClick r:id="rId10" tooltip="https://www.bbc.com/korean/articles/c29wl2kp7nyo"/>
              </a:rPr>
              <a:t>미국</a:t>
            </a:r>
            <a:r>
              <a:rPr lang="en-US" sz="1500" u="sng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  <a:hlinkClick r:id="rId10" tooltip="https://www.bbc.com/korean/articles/c29wl2kp7nyo"/>
              </a:rPr>
              <a:t> 대선: AI가 생성한 '가짜 이미지'로 흑인 유권자 공략하는 트럼프 지지자들 - BBC NEWS 코리아</a:t>
            </a:r>
          </a:p>
          <a:p>
            <a:pPr algn="r">
              <a:lnSpc>
                <a:spcPts val="2295"/>
              </a:lnSpc>
            </a:pPr>
            <a:r>
              <a:rPr lang="en-US" sz="1500" u="sng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  <a:hlinkClick r:id="rId11" tooltip="https://www.bbc.com/korean/articles/cdx6pxr7w6xo"/>
              </a:rPr>
              <a:t>한국</a:t>
            </a:r>
            <a:r>
              <a:rPr lang="en-US" sz="1500" u="sng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  <a:hlinkClick r:id="rId11" tooltip="https://www.bbc.com/korean/articles/cdx6pxr7w6xo"/>
              </a:rPr>
              <a:t> 학교를 집어삼킨 ‘딥페이크 음란물’ 사태를 들여다보다 - BBC NEWS 코리아</a:t>
            </a:r>
          </a:p>
          <a:p>
            <a:pPr algn="r">
              <a:lnSpc>
                <a:spcPts val="2295"/>
              </a:lnSpc>
              <a:spcBef>
                <a:spcPct val="0"/>
              </a:spcBef>
            </a:pPr>
            <a:r>
              <a:rPr lang="en-US" sz="1500" u="sng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HTTPS://WWW.HRW.ORG/KO/NEWS/2024/09/26/SOUTH-KOREAS-DIGITAL-SEX-CRIME-DEEPFAKE-CRISIS HTTPS://WWW.NEWSIS.COM/VIEW/NISX20240926_0002900200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5804" y="788945"/>
            <a:ext cx="16636392" cy="8709111"/>
            <a:chOff x="0" y="0"/>
            <a:chExt cx="22181856" cy="11612148"/>
          </a:xfrm>
        </p:grpSpPr>
        <p:grpSp>
          <p:nvGrpSpPr>
            <p:cNvPr id="3" name="Group 3"/>
            <p:cNvGrpSpPr/>
            <p:nvPr/>
          </p:nvGrpSpPr>
          <p:grpSpPr>
            <a:xfrm>
              <a:off x="127000" y="140300"/>
              <a:ext cx="22054856" cy="11471848"/>
              <a:chOff x="0" y="0"/>
              <a:chExt cx="4356515" cy="226604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56515" cy="2266044"/>
              </a:xfrm>
              <a:custGeom>
                <a:avLst/>
                <a:gdLst/>
                <a:ahLst/>
                <a:cxnLst/>
                <a:rect l="l" t="t" r="r" b="b"/>
                <a:pathLst>
                  <a:path w="4356515" h="2266044">
                    <a:moveTo>
                      <a:pt x="10765" y="0"/>
                    </a:moveTo>
                    <a:lnTo>
                      <a:pt x="4345750" y="0"/>
                    </a:lnTo>
                    <a:cubicBezTo>
                      <a:pt x="4348605" y="0"/>
                      <a:pt x="4351343" y="1134"/>
                      <a:pt x="4353362" y="3153"/>
                    </a:cubicBezTo>
                    <a:cubicBezTo>
                      <a:pt x="4355381" y="5172"/>
                      <a:pt x="4356515" y="7910"/>
                      <a:pt x="4356515" y="10765"/>
                    </a:cubicBezTo>
                    <a:lnTo>
                      <a:pt x="4356515" y="2255279"/>
                    </a:lnTo>
                    <a:cubicBezTo>
                      <a:pt x="4356515" y="2261224"/>
                      <a:pt x="4351695" y="2266044"/>
                      <a:pt x="4345750" y="2266044"/>
                    </a:cubicBezTo>
                    <a:lnTo>
                      <a:pt x="10765" y="2266044"/>
                    </a:lnTo>
                    <a:cubicBezTo>
                      <a:pt x="7910" y="2266044"/>
                      <a:pt x="5172" y="2264910"/>
                      <a:pt x="3153" y="2262891"/>
                    </a:cubicBezTo>
                    <a:cubicBezTo>
                      <a:pt x="1134" y="2260872"/>
                      <a:pt x="0" y="2258134"/>
                      <a:pt x="0" y="2255279"/>
                    </a:cubicBezTo>
                    <a:lnTo>
                      <a:pt x="0" y="10765"/>
                    </a:lnTo>
                    <a:cubicBezTo>
                      <a:pt x="0" y="7910"/>
                      <a:pt x="1134" y="5172"/>
                      <a:pt x="3153" y="3153"/>
                    </a:cubicBezTo>
                    <a:cubicBezTo>
                      <a:pt x="5172" y="1134"/>
                      <a:pt x="7910" y="0"/>
                      <a:pt x="10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noProof="0" dirty="0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56515" cy="2313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lang="ko-KR" noProof="0" dirty="0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054856" cy="11471848"/>
              <a:chOff x="0" y="0"/>
              <a:chExt cx="4356515" cy="226604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356515" cy="2266044"/>
              </a:xfrm>
              <a:custGeom>
                <a:avLst/>
                <a:gdLst/>
                <a:ahLst/>
                <a:cxnLst/>
                <a:rect l="l" t="t" r="r" b="b"/>
                <a:pathLst>
                  <a:path w="4356515" h="2266044">
                    <a:moveTo>
                      <a:pt x="10765" y="0"/>
                    </a:moveTo>
                    <a:lnTo>
                      <a:pt x="4345750" y="0"/>
                    </a:lnTo>
                    <a:cubicBezTo>
                      <a:pt x="4348605" y="0"/>
                      <a:pt x="4351343" y="1134"/>
                      <a:pt x="4353362" y="3153"/>
                    </a:cubicBezTo>
                    <a:cubicBezTo>
                      <a:pt x="4355381" y="5172"/>
                      <a:pt x="4356515" y="7910"/>
                      <a:pt x="4356515" y="10765"/>
                    </a:cubicBezTo>
                    <a:lnTo>
                      <a:pt x="4356515" y="2255279"/>
                    </a:lnTo>
                    <a:cubicBezTo>
                      <a:pt x="4356515" y="2261224"/>
                      <a:pt x="4351695" y="2266044"/>
                      <a:pt x="4345750" y="2266044"/>
                    </a:cubicBezTo>
                    <a:lnTo>
                      <a:pt x="10765" y="2266044"/>
                    </a:lnTo>
                    <a:cubicBezTo>
                      <a:pt x="7910" y="2266044"/>
                      <a:pt x="5172" y="2264910"/>
                      <a:pt x="3153" y="2262891"/>
                    </a:cubicBezTo>
                    <a:cubicBezTo>
                      <a:pt x="1134" y="2260872"/>
                      <a:pt x="0" y="2258134"/>
                      <a:pt x="0" y="2255279"/>
                    </a:cubicBezTo>
                    <a:lnTo>
                      <a:pt x="0" y="10765"/>
                    </a:lnTo>
                    <a:cubicBezTo>
                      <a:pt x="0" y="7910"/>
                      <a:pt x="1134" y="5172"/>
                      <a:pt x="3153" y="3153"/>
                    </a:cubicBezTo>
                    <a:cubicBezTo>
                      <a:pt x="5172" y="1134"/>
                      <a:pt x="7910" y="0"/>
                      <a:pt x="107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noProof="0" dirty="0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356515" cy="2313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lang="ko-KR" noProof="0" dirty="0"/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0" y="1157997"/>
              <a:ext cx="22054856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noProof="0" dirty="0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752186" y="516329"/>
              <a:ext cx="742660" cy="185665"/>
            </a:xfrm>
            <a:custGeom>
              <a:avLst/>
              <a:gdLst/>
              <a:ahLst/>
              <a:cxnLst/>
              <a:rect l="l" t="t" r="r" b="b"/>
              <a:pathLst>
                <a:path w="742660" h="185665">
                  <a:moveTo>
                    <a:pt x="0" y="0"/>
                  </a:moveTo>
                  <a:lnTo>
                    <a:pt x="742660" y="0"/>
                  </a:lnTo>
                  <a:lnTo>
                    <a:pt x="742660" y="185665"/>
                  </a:lnTo>
                  <a:lnTo>
                    <a:pt x="0" y="185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noProof="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826061" y="168746"/>
              <a:ext cx="9201367" cy="804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62"/>
                </a:lnSpc>
                <a:spcBef>
                  <a:spcPct val="0"/>
                </a:spcBef>
              </a:pPr>
              <a:r>
                <a:rPr lang="ko-KR" sz="3616" noProof="0" dirty="0">
                  <a:solidFill>
                    <a:srgbClr val="000000"/>
                  </a:solidFill>
                  <a:latin typeface="TDTD강굴림"/>
                  <a:ea typeface="TDTD강굴림"/>
                  <a:cs typeface="TDTD강굴림"/>
                  <a:sym typeface="TDTD강굴림"/>
                </a:rPr>
                <a:t>문제 인식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626932" y="4571252"/>
            <a:ext cx="10938886" cy="4020306"/>
            <a:chOff x="0" y="0"/>
            <a:chExt cx="2881023" cy="10588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81023" cy="1058846"/>
            </a:xfrm>
            <a:custGeom>
              <a:avLst/>
              <a:gdLst/>
              <a:ahLst/>
              <a:cxnLst/>
              <a:rect l="l" t="t" r="r" b="b"/>
              <a:pathLst>
                <a:path w="2881023" h="1058846">
                  <a:moveTo>
                    <a:pt x="16278" y="0"/>
                  </a:moveTo>
                  <a:lnTo>
                    <a:pt x="2864745" y="0"/>
                  </a:lnTo>
                  <a:cubicBezTo>
                    <a:pt x="2869062" y="0"/>
                    <a:pt x="2873203" y="1715"/>
                    <a:pt x="2876256" y="4768"/>
                  </a:cubicBezTo>
                  <a:cubicBezTo>
                    <a:pt x="2879308" y="7820"/>
                    <a:pt x="2881023" y="11961"/>
                    <a:pt x="2881023" y="16278"/>
                  </a:cubicBezTo>
                  <a:lnTo>
                    <a:pt x="2881023" y="1042568"/>
                  </a:lnTo>
                  <a:cubicBezTo>
                    <a:pt x="2881023" y="1051558"/>
                    <a:pt x="2873735" y="1058846"/>
                    <a:pt x="2864745" y="1058846"/>
                  </a:cubicBezTo>
                  <a:lnTo>
                    <a:pt x="16278" y="1058846"/>
                  </a:lnTo>
                  <a:cubicBezTo>
                    <a:pt x="7288" y="1058846"/>
                    <a:pt x="0" y="1051558"/>
                    <a:pt x="0" y="1042568"/>
                  </a:cubicBezTo>
                  <a:lnTo>
                    <a:pt x="0" y="16278"/>
                  </a:lnTo>
                  <a:cubicBezTo>
                    <a:pt x="0" y="7288"/>
                    <a:pt x="7288" y="0"/>
                    <a:pt x="1627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noProof="0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881023" cy="110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ko-KR" noProof="0"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551157" y="4127663"/>
            <a:ext cx="5090436" cy="887178"/>
            <a:chOff x="0" y="0"/>
            <a:chExt cx="1340691" cy="2336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65398" y="0"/>
                  </a:moveTo>
                  <a:lnTo>
                    <a:pt x="1275293" y="0"/>
                  </a:lnTo>
                  <a:cubicBezTo>
                    <a:pt x="1311412" y="0"/>
                    <a:pt x="1340691" y="29280"/>
                    <a:pt x="1340691" y="65398"/>
                  </a:cubicBezTo>
                  <a:lnTo>
                    <a:pt x="1340691" y="168262"/>
                  </a:lnTo>
                  <a:cubicBezTo>
                    <a:pt x="1340691" y="185607"/>
                    <a:pt x="1333801" y="202241"/>
                    <a:pt x="1321536" y="214506"/>
                  </a:cubicBezTo>
                  <a:cubicBezTo>
                    <a:pt x="1309272" y="226770"/>
                    <a:pt x="1292638" y="233660"/>
                    <a:pt x="1275293" y="233660"/>
                  </a:cubicBezTo>
                  <a:lnTo>
                    <a:pt x="65398" y="233660"/>
                  </a:lnTo>
                  <a:cubicBezTo>
                    <a:pt x="29280" y="233660"/>
                    <a:pt x="0" y="204381"/>
                    <a:pt x="0" y="168262"/>
                  </a:cubicBezTo>
                  <a:lnTo>
                    <a:pt x="0" y="65398"/>
                  </a:lnTo>
                  <a:cubicBezTo>
                    <a:pt x="0" y="48053"/>
                    <a:pt x="6890" y="31419"/>
                    <a:pt x="19155" y="19155"/>
                  </a:cubicBezTo>
                  <a:cubicBezTo>
                    <a:pt x="31419" y="6890"/>
                    <a:pt x="48053" y="0"/>
                    <a:pt x="65398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noProof="0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 lang="ko-KR" noProof="0" dirty="0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572254" y="4252655"/>
            <a:ext cx="5048242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ko-KR" sz="2799" noProof="0" dirty="0">
                <a:solidFill>
                  <a:srgbClr val="FFFFFF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딥페이크 성범죄 예방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87621" y="5491091"/>
            <a:ext cx="9312758" cy="2453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just">
              <a:lnSpc>
                <a:spcPts val="3894"/>
              </a:lnSpc>
              <a:buFont typeface="Arial"/>
              <a:buChar char="•"/>
            </a:pPr>
            <a:r>
              <a:rPr lang="ko-KR" sz="2200" noProof="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최근 SNS 게시물이 </a:t>
            </a:r>
            <a:r>
              <a:rPr lang="ko-KR" sz="2200" u="none" strike="noStrike" noProof="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딥페이크 성범죄에 악용되는 사례 급증</a:t>
            </a:r>
          </a:p>
          <a:p>
            <a:pPr marL="949962" lvl="2" indent="-316654" algn="just">
              <a:lnSpc>
                <a:spcPts val="3894"/>
              </a:lnSpc>
              <a:buFont typeface="Arial"/>
              <a:buChar char="⚬"/>
            </a:pPr>
            <a:r>
              <a:rPr lang="ko-KR" sz="2200" u="none" strike="noStrike" noProof="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개인의 존엄성과 사회적 신뢰를 훼손</a:t>
            </a:r>
          </a:p>
          <a:p>
            <a:pPr marL="949962" lvl="2" indent="-316654" algn="just">
              <a:lnSpc>
                <a:spcPts val="3894"/>
              </a:lnSpc>
              <a:buFont typeface="Arial"/>
              <a:buChar char="⚬"/>
            </a:pPr>
            <a:r>
              <a:rPr lang="ko-KR" sz="2200" u="none" strike="noStrike" noProof="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피해자는 복구 어려움과 정신적 고통을 겪음.</a:t>
            </a:r>
          </a:p>
          <a:p>
            <a:pPr marL="474981" lvl="1" indent="-237491" algn="just">
              <a:lnSpc>
                <a:spcPts val="3894"/>
              </a:lnSpc>
              <a:buFont typeface="Arial"/>
              <a:buChar char="•"/>
            </a:pPr>
            <a:r>
              <a:rPr lang="ko-KR" sz="2200" u="none" strike="noStrike" noProof="0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다수의 피해 사례 존재</a:t>
            </a:r>
          </a:p>
          <a:p>
            <a:pPr marL="0" lvl="0" indent="0" algn="just">
              <a:lnSpc>
                <a:spcPts val="3894"/>
              </a:lnSpc>
            </a:pPr>
            <a:endParaRPr lang="ko-KR" sz="2200" u="none" strike="noStrike" noProof="0" dirty="0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567886" y="2202332"/>
            <a:ext cx="7152228" cy="131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37"/>
              </a:lnSpc>
              <a:spcBef>
                <a:spcPct val="0"/>
              </a:spcBef>
            </a:pPr>
            <a:r>
              <a:rPr lang="ko-KR" sz="7669" noProof="0" dirty="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주제 선정 이유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5804" y="788945"/>
            <a:ext cx="16636392" cy="8709111"/>
            <a:chOff x="0" y="0"/>
            <a:chExt cx="22181856" cy="11612148"/>
          </a:xfrm>
        </p:grpSpPr>
        <p:grpSp>
          <p:nvGrpSpPr>
            <p:cNvPr id="3" name="Group 3"/>
            <p:cNvGrpSpPr/>
            <p:nvPr/>
          </p:nvGrpSpPr>
          <p:grpSpPr>
            <a:xfrm>
              <a:off x="127000" y="140300"/>
              <a:ext cx="22054856" cy="11471848"/>
              <a:chOff x="0" y="0"/>
              <a:chExt cx="4356515" cy="226604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56515" cy="2266044"/>
              </a:xfrm>
              <a:custGeom>
                <a:avLst/>
                <a:gdLst/>
                <a:ahLst/>
                <a:cxnLst/>
                <a:rect l="l" t="t" r="r" b="b"/>
                <a:pathLst>
                  <a:path w="4356515" h="2266044">
                    <a:moveTo>
                      <a:pt x="10765" y="0"/>
                    </a:moveTo>
                    <a:lnTo>
                      <a:pt x="4345750" y="0"/>
                    </a:lnTo>
                    <a:cubicBezTo>
                      <a:pt x="4348605" y="0"/>
                      <a:pt x="4351343" y="1134"/>
                      <a:pt x="4353362" y="3153"/>
                    </a:cubicBezTo>
                    <a:cubicBezTo>
                      <a:pt x="4355381" y="5172"/>
                      <a:pt x="4356515" y="7910"/>
                      <a:pt x="4356515" y="10765"/>
                    </a:cubicBezTo>
                    <a:lnTo>
                      <a:pt x="4356515" y="2255279"/>
                    </a:lnTo>
                    <a:cubicBezTo>
                      <a:pt x="4356515" y="2261224"/>
                      <a:pt x="4351695" y="2266044"/>
                      <a:pt x="4345750" y="2266044"/>
                    </a:cubicBezTo>
                    <a:lnTo>
                      <a:pt x="10765" y="2266044"/>
                    </a:lnTo>
                    <a:cubicBezTo>
                      <a:pt x="7910" y="2266044"/>
                      <a:pt x="5172" y="2264910"/>
                      <a:pt x="3153" y="2262891"/>
                    </a:cubicBezTo>
                    <a:cubicBezTo>
                      <a:pt x="1134" y="2260872"/>
                      <a:pt x="0" y="2258134"/>
                      <a:pt x="0" y="2255279"/>
                    </a:cubicBezTo>
                    <a:lnTo>
                      <a:pt x="0" y="10765"/>
                    </a:lnTo>
                    <a:cubicBezTo>
                      <a:pt x="0" y="7910"/>
                      <a:pt x="1134" y="5172"/>
                      <a:pt x="3153" y="3153"/>
                    </a:cubicBezTo>
                    <a:cubicBezTo>
                      <a:pt x="5172" y="1134"/>
                      <a:pt x="7910" y="0"/>
                      <a:pt x="10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56515" cy="2313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054856" cy="11471848"/>
              <a:chOff x="0" y="0"/>
              <a:chExt cx="4356515" cy="226604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356515" cy="2266044"/>
              </a:xfrm>
              <a:custGeom>
                <a:avLst/>
                <a:gdLst/>
                <a:ahLst/>
                <a:cxnLst/>
                <a:rect l="l" t="t" r="r" b="b"/>
                <a:pathLst>
                  <a:path w="4356515" h="2266044">
                    <a:moveTo>
                      <a:pt x="10765" y="0"/>
                    </a:moveTo>
                    <a:lnTo>
                      <a:pt x="4345750" y="0"/>
                    </a:lnTo>
                    <a:cubicBezTo>
                      <a:pt x="4348605" y="0"/>
                      <a:pt x="4351343" y="1134"/>
                      <a:pt x="4353362" y="3153"/>
                    </a:cubicBezTo>
                    <a:cubicBezTo>
                      <a:pt x="4355381" y="5172"/>
                      <a:pt x="4356515" y="7910"/>
                      <a:pt x="4356515" y="10765"/>
                    </a:cubicBezTo>
                    <a:lnTo>
                      <a:pt x="4356515" y="2255279"/>
                    </a:lnTo>
                    <a:cubicBezTo>
                      <a:pt x="4356515" y="2261224"/>
                      <a:pt x="4351695" y="2266044"/>
                      <a:pt x="4345750" y="2266044"/>
                    </a:cubicBezTo>
                    <a:lnTo>
                      <a:pt x="10765" y="2266044"/>
                    </a:lnTo>
                    <a:cubicBezTo>
                      <a:pt x="7910" y="2266044"/>
                      <a:pt x="5172" y="2264910"/>
                      <a:pt x="3153" y="2262891"/>
                    </a:cubicBezTo>
                    <a:cubicBezTo>
                      <a:pt x="1134" y="2260872"/>
                      <a:pt x="0" y="2258134"/>
                      <a:pt x="0" y="2255279"/>
                    </a:cubicBezTo>
                    <a:lnTo>
                      <a:pt x="0" y="10765"/>
                    </a:lnTo>
                    <a:cubicBezTo>
                      <a:pt x="0" y="7910"/>
                      <a:pt x="1134" y="5172"/>
                      <a:pt x="3153" y="3153"/>
                    </a:cubicBezTo>
                    <a:cubicBezTo>
                      <a:pt x="5172" y="1134"/>
                      <a:pt x="7910" y="0"/>
                      <a:pt x="107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356515" cy="2313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0" y="1157997"/>
              <a:ext cx="22054856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752186" y="516329"/>
              <a:ext cx="742660" cy="185665"/>
            </a:xfrm>
            <a:custGeom>
              <a:avLst/>
              <a:gdLst/>
              <a:ahLst/>
              <a:cxnLst/>
              <a:rect l="l" t="t" r="r" b="b"/>
              <a:pathLst>
                <a:path w="742660" h="185665">
                  <a:moveTo>
                    <a:pt x="0" y="0"/>
                  </a:moveTo>
                  <a:lnTo>
                    <a:pt x="742660" y="0"/>
                  </a:lnTo>
                  <a:lnTo>
                    <a:pt x="742660" y="185665"/>
                  </a:lnTo>
                  <a:lnTo>
                    <a:pt x="0" y="185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826061" y="168746"/>
              <a:ext cx="9201367" cy="804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62"/>
                </a:lnSpc>
                <a:spcBef>
                  <a:spcPct val="0"/>
                </a:spcBef>
              </a:pPr>
              <a:r>
                <a:rPr lang="en-US" sz="3616" dirty="0">
                  <a:solidFill>
                    <a:srgbClr val="000000"/>
                  </a:solidFill>
                  <a:latin typeface="TDTD강굴림"/>
                  <a:ea typeface="TDTD강굴림"/>
                  <a:cs typeface="TDTD강굴림"/>
                  <a:sym typeface="TDTD강굴림"/>
                </a:rPr>
                <a:t>문제 인식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033621" y="3439444"/>
            <a:ext cx="2664376" cy="633845"/>
            <a:chOff x="0" y="0"/>
            <a:chExt cx="701729" cy="1669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01729" cy="166939"/>
            </a:xfrm>
            <a:custGeom>
              <a:avLst/>
              <a:gdLst/>
              <a:ahLst/>
              <a:cxnLst/>
              <a:rect l="l" t="t" r="r" b="b"/>
              <a:pathLst>
                <a:path w="701729" h="166939">
                  <a:moveTo>
                    <a:pt x="83469" y="0"/>
                  </a:moveTo>
                  <a:lnTo>
                    <a:pt x="618259" y="0"/>
                  </a:lnTo>
                  <a:cubicBezTo>
                    <a:pt x="664358" y="0"/>
                    <a:pt x="701729" y="37370"/>
                    <a:pt x="701729" y="83469"/>
                  </a:cubicBezTo>
                  <a:lnTo>
                    <a:pt x="701729" y="83469"/>
                  </a:lnTo>
                  <a:cubicBezTo>
                    <a:pt x="701729" y="105607"/>
                    <a:pt x="692935" y="126838"/>
                    <a:pt x="677281" y="142491"/>
                  </a:cubicBezTo>
                  <a:cubicBezTo>
                    <a:pt x="661628" y="158145"/>
                    <a:pt x="640397" y="166939"/>
                    <a:pt x="618259" y="166939"/>
                  </a:cubicBezTo>
                  <a:lnTo>
                    <a:pt x="83469" y="166939"/>
                  </a:lnTo>
                  <a:cubicBezTo>
                    <a:pt x="61332" y="166939"/>
                    <a:pt x="40101" y="158145"/>
                    <a:pt x="24448" y="142491"/>
                  </a:cubicBezTo>
                  <a:cubicBezTo>
                    <a:pt x="8794" y="126838"/>
                    <a:pt x="0" y="105607"/>
                    <a:pt x="0" y="83469"/>
                  </a:cubicBezTo>
                  <a:lnTo>
                    <a:pt x="0" y="83469"/>
                  </a:lnTo>
                  <a:cubicBezTo>
                    <a:pt x="0" y="61332"/>
                    <a:pt x="8794" y="40101"/>
                    <a:pt x="24448" y="24448"/>
                  </a:cubicBezTo>
                  <a:cubicBezTo>
                    <a:pt x="40101" y="8794"/>
                    <a:pt x="61332" y="0"/>
                    <a:pt x="83469" y="0"/>
                  </a:cubicBezTo>
                  <a:close/>
                </a:path>
              </a:pathLst>
            </a:custGeom>
            <a:solidFill>
              <a:srgbClr val="ABBE9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701729" cy="214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986433" y="3438803"/>
            <a:ext cx="2758752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문제 인식 유형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054956" y="2510488"/>
            <a:ext cx="2664376" cy="633845"/>
            <a:chOff x="0" y="0"/>
            <a:chExt cx="701729" cy="16693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01729" cy="166939"/>
            </a:xfrm>
            <a:custGeom>
              <a:avLst/>
              <a:gdLst/>
              <a:ahLst/>
              <a:cxnLst/>
              <a:rect l="l" t="t" r="r" b="b"/>
              <a:pathLst>
                <a:path w="701729" h="166939">
                  <a:moveTo>
                    <a:pt x="83469" y="0"/>
                  </a:moveTo>
                  <a:lnTo>
                    <a:pt x="618259" y="0"/>
                  </a:lnTo>
                  <a:cubicBezTo>
                    <a:pt x="664358" y="0"/>
                    <a:pt x="701729" y="37370"/>
                    <a:pt x="701729" y="83469"/>
                  </a:cubicBezTo>
                  <a:lnTo>
                    <a:pt x="701729" y="83469"/>
                  </a:lnTo>
                  <a:cubicBezTo>
                    <a:pt x="701729" y="105607"/>
                    <a:pt x="692935" y="126838"/>
                    <a:pt x="677281" y="142491"/>
                  </a:cubicBezTo>
                  <a:cubicBezTo>
                    <a:pt x="661628" y="158145"/>
                    <a:pt x="640397" y="166939"/>
                    <a:pt x="618259" y="166939"/>
                  </a:cubicBezTo>
                  <a:lnTo>
                    <a:pt x="83469" y="166939"/>
                  </a:lnTo>
                  <a:cubicBezTo>
                    <a:pt x="61332" y="166939"/>
                    <a:pt x="40101" y="158145"/>
                    <a:pt x="24448" y="142491"/>
                  </a:cubicBezTo>
                  <a:cubicBezTo>
                    <a:pt x="8794" y="126838"/>
                    <a:pt x="0" y="105607"/>
                    <a:pt x="0" y="83469"/>
                  </a:cubicBezTo>
                  <a:lnTo>
                    <a:pt x="0" y="83469"/>
                  </a:lnTo>
                  <a:cubicBezTo>
                    <a:pt x="0" y="61332"/>
                    <a:pt x="8794" y="40101"/>
                    <a:pt x="24448" y="24448"/>
                  </a:cubicBezTo>
                  <a:cubicBezTo>
                    <a:pt x="40101" y="8794"/>
                    <a:pt x="61332" y="0"/>
                    <a:pt x="83469" y="0"/>
                  </a:cubicBezTo>
                  <a:close/>
                </a:path>
              </a:pathLst>
            </a:custGeom>
            <a:solidFill>
              <a:srgbClr val="C9D9B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701729" cy="214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007768" y="2509847"/>
            <a:ext cx="2758752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문제 발견 관점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102144" y="4509655"/>
            <a:ext cx="2664376" cy="633845"/>
            <a:chOff x="0" y="0"/>
            <a:chExt cx="701729" cy="16693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01729" cy="166939"/>
            </a:xfrm>
            <a:custGeom>
              <a:avLst/>
              <a:gdLst/>
              <a:ahLst/>
              <a:cxnLst/>
              <a:rect l="l" t="t" r="r" b="b"/>
              <a:pathLst>
                <a:path w="701729" h="166939">
                  <a:moveTo>
                    <a:pt x="83469" y="0"/>
                  </a:moveTo>
                  <a:lnTo>
                    <a:pt x="618259" y="0"/>
                  </a:lnTo>
                  <a:cubicBezTo>
                    <a:pt x="664358" y="0"/>
                    <a:pt x="701729" y="37370"/>
                    <a:pt x="701729" y="83469"/>
                  </a:cubicBezTo>
                  <a:lnTo>
                    <a:pt x="701729" y="83469"/>
                  </a:lnTo>
                  <a:cubicBezTo>
                    <a:pt x="701729" y="105607"/>
                    <a:pt x="692935" y="126838"/>
                    <a:pt x="677281" y="142491"/>
                  </a:cubicBezTo>
                  <a:cubicBezTo>
                    <a:pt x="661628" y="158145"/>
                    <a:pt x="640397" y="166939"/>
                    <a:pt x="618259" y="166939"/>
                  </a:cubicBezTo>
                  <a:lnTo>
                    <a:pt x="83469" y="166939"/>
                  </a:lnTo>
                  <a:cubicBezTo>
                    <a:pt x="61332" y="166939"/>
                    <a:pt x="40101" y="158145"/>
                    <a:pt x="24448" y="142491"/>
                  </a:cubicBezTo>
                  <a:cubicBezTo>
                    <a:pt x="8794" y="126838"/>
                    <a:pt x="0" y="105607"/>
                    <a:pt x="0" y="83469"/>
                  </a:cubicBezTo>
                  <a:lnTo>
                    <a:pt x="0" y="83469"/>
                  </a:lnTo>
                  <a:cubicBezTo>
                    <a:pt x="0" y="61332"/>
                    <a:pt x="8794" y="40101"/>
                    <a:pt x="24448" y="24448"/>
                  </a:cubicBezTo>
                  <a:cubicBezTo>
                    <a:pt x="40101" y="8794"/>
                    <a:pt x="61332" y="0"/>
                    <a:pt x="83469" y="0"/>
                  </a:cubicBezTo>
                  <a:close/>
                </a:path>
              </a:pathLst>
            </a:custGeom>
            <a:solidFill>
              <a:srgbClr val="C9D9B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701729" cy="214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054956" y="4509014"/>
            <a:ext cx="2758752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문제 창안 관점</a:t>
            </a:r>
          </a:p>
        </p:txBody>
      </p:sp>
      <p:sp>
        <p:nvSpPr>
          <p:cNvPr id="24" name="AutoShape 24"/>
          <p:cNvSpPr/>
          <p:nvPr/>
        </p:nvSpPr>
        <p:spPr>
          <a:xfrm>
            <a:off x="4697997" y="3757227"/>
            <a:ext cx="7013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5" name="AutoShape 25"/>
          <p:cNvSpPr/>
          <p:nvPr/>
        </p:nvSpPr>
        <p:spPr>
          <a:xfrm>
            <a:off x="5399337" y="2846420"/>
            <a:ext cx="0" cy="195894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6" name="AutoShape 26"/>
          <p:cNvSpPr/>
          <p:nvPr/>
        </p:nvSpPr>
        <p:spPr>
          <a:xfrm>
            <a:off x="5408861" y="4807527"/>
            <a:ext cx="59890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7" name="AutoShape 27"/>
          <p:cNvSpPr/>
          <p:nvPr/>
        </p:nvSpPr>
        <p:spPr>
          <a:xfrm>
            <a:off x="5408861" y="2846461"/>
            <a:ext cx="59890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28" name="Group 28"/>
          <p:cNvGrpSpPr/>
          <p:nvPr/>
        </p:nvGrpSpPr>
        <p:grpSpPr>
          <a:xfrm>
            <a:off x="10085814" y="1856514"/>
            <a:ext cx="2664376" cy="633845"/>
            <a:chOff x="0" y="0"/>
            <a:chExt cx="701729" cy="16693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01729" cy="166939"/>
            </a:xfrm>
            <a:custGeom>
              <a:avLst/>
              <a:gdLst/>
              <a:ahLst/>
              <a:cxnLst/>
              <a:rect l="l" t="t" r="r" b="b"/>
              <a:pathLst>
                <a:path w="701729" h="166939">
                  <a:moveTo>
                    <a:pt x="83469" y="0"/>
                  </a:moveTo>
                  <a:lnTo>
                    <a:pt x="618259" y="0"/>
                  </a:lnTo>
                  <a:cubicBezTo>
                    <a:pt x="664358" y="0"/>
                    <a:pt x="701729" y="37370"/>
                    <a:pt x="701729" y="83469"/>
                  </a:cubicBezTo>
                  <a:lnTo>
                    <a:pt x="701729" y="83469"/>
                  </a:lnTo>
                  <a:cubicBezTo>
                    <a:pt x="701729" y="105607"/>
                    <a:pt x="692935" y="126838"/>
                    <a:pt x="677281" y="142491"/>
                  </a:cubicBezTo>
                  <a:cubicBezTo>
                    <a:pt x="661628" y="158145"/>
                    <a:pt x="640397" y="166939"/>
                    <a:pt x="618259" y="166939"/>
                  </a:cubicBezTo>
                  <a:lnTo>
                    <a:pt x="83469" y="166939"/>
                  </a:lnTo>
                  <a:cubicBezTo>
                    <a:pt x="61332" y="166939"/>
                    <a:pt x="40101" y="158145"/>
                    <a:pt x="24448" y="142491"/>
                  </a:cubicBezTo>
                  <a:cubicBezTo>
                    <a:pt x="8794" y="126838"/>
                    <a:pt x="0" y="105607"/>
                    <a:pt x="0" y="83469"/>
                  </a:cubicBezTo>
                  <a:lnTo>
                    <a:pt x="0" y="83469"/>
                  </a:lnTo>
                  <a:cubicBezTo>
                    <a:pt x="0" y="61332"/>
                    <a:pt x="8794" y="40101"/>
                    <a:pt x="24448" y="24448"/>
                  </a:cubicBezTo>
                  <a:cubicBezTo>
                    <a:pt x="40101" y="8794"/>
                    <a:pt x="61332" y="0"/>
                    <a:pt x="83469" y="0"/>
                  </a:cubicBezTo>
                  <a:close/>
                </a:path>
              </a:pathLst>
            </a:custGeom>
            <a:solidFill>
              <a:srgbClr val="EEE8D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701729" cy="214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133002" y="3202563"/>
            <a:ext cx="2664376" cy="633845"/>
            <a:chOff x="0" y="0"/>
            <a:chExt cx="701729" cy="16693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01729" cy="166939"/>
            </a:xfrm>
            <a:custGeom>
              <a:avLst/>
              <a:gdLst/>
              <a:ahLst/>
              <a:cxnLst/>
              <a:rect l="l" t="t" r="r" b="b"/>
              <a:pathLst>
                <a:path w="701729" h="166939">
                  <a:moveTo>
                    <a:pt x="83469" y="0"/>
                  </a:moveTo>
                  <a:lnTo>
                    <a:pt x="618259" y="0"/>
                  </a:lnTo>
                  <a:cubicBezTo>
                    <a:pt x="664358" y="0"/>
                    <a:pt x="701729" y="37370"/>
                    <a:pt x="701729" y="83469"/>
                  </a:cubicBezTo>
                  <a:lnTo>
                    <a:pt x="701729" y="83469"/>
                  </a:lnTo>
                  <a:cubicBezTo>
                    <a:pt x="701729" y="105607"/>
                    <a:pt x="692935" y="126838"/>
                    <a:pt x="677281" y="142491"/>
                  </a:cubicBezTo>
                  <a:cubicBezTo>
                    <a:pt x="661628" y="158145"/>
                    <a:pt x="640397" y="166939"/>
                    <a:pt x="618259" y="166939"/>
                  </a:cubicBezTo>
                  <a:lnTo>
                    <a:pt x="83469" y="166939"/>
                  </a:lnTo>
                  <a:cubicBezTo>
                    <a:pt x="61332" y="166939"/>
                    <a:pt x="40101" y="158145"/>
                    <a:pt x="24448" y="142491"/>
                  </a:cubicBezTo>
                  <a:cubicBezTo>
                    <a:pt x="8794" y="126838"/>
                    <a:pt x="0" y="105607"/>
                    <a:pt x="0" y="83469"/>
                  </a:cubicBezTo>
                  <a:lnTo>
                    <a:pt x="0" y="83469"/>
                  </a:lnTo>
                  <a:cubicBezTo>
                    <a:pt x="0" y="61332"/>
                    <a:pt x="8794" y="40101"/>
                    <a:pt x="24448" y="24448"/>
                  </a:cubicBezTo>
                  <a:cubicBezTo>
                    <a:pt x="40101" y="8794"/>
                    <a:pt x="61332" y="0"/>
                    <a:pt x="83469" y="0"/>
                  </a:cubicBezTo>
                  <a:close/>
                </a:path>
              </a:pathLst>
            </a:custGeom>
            <a:solidFill>
              <a:srgbClr val="EEE8D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701729" cy="214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34" name="AutoShape 34"/>
          <p:cNvSpPr/>
          <p:nvPr/>
        </p:nvSpPr>
        <p:spPr>
          <a:xfrm>
            <a:off x="8719332" y="2786330"/>
            <a:ext cx="7013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5" name="AutoShape 35"/>
          <p:cNvSpPr/>
          <p:nvPr/>
        </p:nvSpPr>
        <p:spPr>
          <a:xfrm>
            <a:off x="9439719" y="2192486"/>
            <a:ext cx="0" cy="128889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6" name="AutoShape 36"/>
          <p:cNvSpPr/>
          <p:nvPr/>
        </p:nvSpPr>
        <p:spPr>
          <a:xfrm>
            <a:off x="9439719" y="3500436"/>
            <a:ext cx="59890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7" name="AutoShape 37"/>
          <p:cNvSpPr/>
          <p:nvPr/>
        </p:nvSpPr>
        <p:spPr>
          <a:xfrm>
            <a:off x="9439719" y="2192486"/>
            <a:ext cx="59890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38" name="Group 38"/>
          <p:cNvGrpSpPr/>
          <p:nvPr/>
        </p:nvGrpSpPr>
        <p:grpSpPr>
          <a:xfrm>
            <a:off x="10085814" y="3969155"/>
            <a:ext cx="2664376" cy="633845"/>
            <a:chOff x="0" y="0"/>
            <a:chExt cx="701729" cy="16693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701729" cy="166939"/>
            </a:xfrm>
            <a:custGeom>
              <a:avLst/>
              <a:gdLst/>
              <a:ahLst/>
              <a:cxnLst/>
              <a:rect l="l" t="t" r="r" b="b"/>
              <a:pathLst>
                <a:path w="701729" h="166939">
                  <a:moveTo>
                    <a:pt x="83469" y="0"/>
                  </a:moveTo>
                  <a:lnTo>
                    <a:pt x="618259" y="0"/>
                  </a:lnTo>
                  <a:cubicBezTo>
                    <a:pt x="664358" y="0"/>
                    <a:pt x="701729" y="37370"/>
                    <a:pt x="701729" y="83469"/>
                  </a:cubicBezTo>
                  <a:lnTo>
                    <a:pt x="701729" y="83469"/>
                  </a:lnTo>
                  <a:cubicBezTo>
                    <a:pt x="701729" y="105607"/>
                    <a:pt x="692935" y="126838"/>
                    <a:pt x="677281" y="142491"/>
                  </a:cubicBezTo>
                  <a:cubicBezTo>
                    <a:pt x="661628" y="158145"/>
                    <a:pt x="640397" y="166939"/>
                    <a:pt x="618259" y="166939"/>
                  </a:cubicBezTo>
                  <a:lnTo>
                    <a:pt x="83469" y="166939"/>
                  </a:lnTo>
                  <a:cubicBezTo>
                    <a:pt x="61332" y="166939"/>
                    <a:pt x="40101" y="158145"/>
                    <a:pt x="24448" y="142491"/>
                  </a:cubicBezTo>
                  <a:cubicBezTo>
                    <a:pt x="8794" y="126838"/>
                    <a:pt x="0" y="105607"/>
                    <a:pt x="0" y="83469"/>
                  </a:cubicBezTo>
                  <a:lnTo>
                    <a:pt x="0" y="83469"/>
                  </a:lnTo>
                  <a:cubicBezTo>
                    <a:pt x="0" y="61332"/>
                    <a:pt x="8794" y="40101"/>
                    <a:pt x="24448" y="24448"/>
                  </a:cubicBezTo>
                  <a:cubicBezTo>
                    <a:pt x="40101" y="8794"/>
                    <a:pt x="61332" y="0"/>
                    <a:pt x="83469" y="0"/>
                  </a:cubicBezTo>
                  <a:close/>
                </a:path>
              </a:pathLst>
            </a:custGeom>
            <a:solidFill>
              <a:srgbClr val="EEE8D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701729" cy="214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133002" y="5315204"/>
            <a:ext cx="2664376" cy="633845"/>
            <a:chOff x="0" y="0"/>
            <a:chExt cx="701729" cy="16693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701729" cy="166939"/>
            </a:xfrm>
            <a:custGeom>
              <a:avLst/>
              <a:gdLst/>
              <a:ahLst/>
              <a:cxnLst/>
              <a:rect l="l" t="t" r="r" b="b"/>
              <a:pathLst>
                <a:path w="701729" h="166939">
                  <a:moveTo>
                    <a:pt x="83469" y="0"/>
                  </a:moveTo>
                  <a:lnTo>
                    <a:pt x="618259" y="0"/>
                  </a:lnTo>
                  <a:cubicBezTo>
                    <a:pt x="664358" y="0"/>
                    <a:pt x="701729" y="37370"/>
                    <a:pt x="701729" y="83469"/>
                  </a:cubicBezTo>
                  <a:lnTo>
                    <a:pt x="701729" y="83469"/>
                  </a:lnTo>
                  <a:cubicBezTo>
                    <a:pt x="701729" y="105607"/>
                    <a:pt x="692935" y="126838"/>
                    <a:pt x="677281" y="142491"/>
                  </a:cubicBezTo>
                  <a:cubicBezTo>
                    <a:pt x="661628" y="158145"/>
                    <a:pt x="640397" y="166939"/>
                    <a:pt x="618259" y="166939"/>
                  </a:cubicBezTo>
                  <a:lnTo>
                    <a:pt x="83469" y="166939"/>
                  </a:lnTo>
                  <a:cubicBezTo>
                    <a:pt x="61332" y="166939"/>
                    <a:pt x="40101" y="158145"/>
                    <a:pt x="24448" y="142491"/>
                  </a:cubicBezTo>
                  <a:cubicBezTo>
                    <a:pt x="8794" y="126838"/>
                    <a:pt x="0" y="105607"/>
                    <a:pt x="0" y="83469"/>
                  </a:cubicBezTo>
                  <a:lnTo>
                    <a:pt x="0" y="83469"/>
                  </a:lnTo>
                  <a:cubicBezTo>
                    <a:pt x="0" y="61332"/>
                    <a:pt x="8794" y="40101"/>
                    <a:pt x="24448" y="24448"/>
                  </a:cubicBezTo>
                  <a:cubicBezTo>
                    <a:pt x="40101" y="8794"/>
                    <a:pt x="61332" y="0"/>
                    <a:pt x="83469" y="0"/>
                  </a:cubicBezTo>
                  <a:close/>
                </a:path>
              </a:pathLst>
            </a:custGeom>
            <a:solidFill>
              <a:srgbClr val="EEE8D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701729" cy="214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44" name="AutoShape 44"/>
          <p:cNvSpPr/>
          <p:nvPr/>
        </p:nvSpPr>
        <p:spPr>
          <a:xfrm>
            <a:off x="8719332" y="4898971"/>
            <a:ext cx="7013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45" name="AutoShape 45"/>
          <p:cNvSpPr/>
          <p:nvPr/>
        </p:nvSpPr>
        <p:spPr>
          <a:xfrm>
            <a:off x="9439719" y="4305128"/>
            <a:ext cx="0" cy="128889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46" name="AutoShape 46"/>
          <p:cNvSpPr/>
          <p:nvPr/>
        </p:nvSpPr>
        <p:spPr>
          <a:xfrm>
            <a:off x="9439719" y="5613077"/>
            <a:ext cx="59890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47" name="AutoShape 47"/>
          <p:cNvSpPr/>
          <p:nvPr/>
        </p:nvSpPr>
        <p:spPr>
          <a:xfrm>
            <a:off x="9439719" y="4305128"/>
            <a:ext cx="59890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48" name="Group 48"/>
          <p:cNvGrpSpPr/>
          <p:nvPr/>
        </p:nvGrpSpPr>
        <p:grpSpPr>
          <a:xfrm>
            <a:off x="1669493" y="6322098"/>
            <a:ext cx="2432888" cy="2460339"/>
            <a:chOff x="0" y="0"/>
            <a:chExt cx="640761" cy="64799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40761" cy="647991"/>
            </a:xfrm>
            <a:custGeom>
              <a:avLst/>
              <a:gdLst/>
              <a:ahLst/>
              <a:cxnLst/>
              <a:rect l="l" t="t" r="r" b="b"/>
              <a:pathLst>
                <a:path w="640761" h="647991">
                  <a:moveTo>
                    <a:pt x="136834" y="0"/>
                  </a:moveTo>
                  <a:lnTo>
                    <a:pt x="503926" y="0"/>
                  </a:lnTo>
                  <a:cubicBezTo>
                    <a:pt x="579498" y="0"/>
                    <a:pt x="640761" y="61263"/>
                    <a:pt x="640761" y="136834"/>
                  </a:cubicBezTo>
                  <a:lnTo>
                    <a:pt x="640761" y="511156"/>
                  </a:lnTo>
                  <a:cubicBezTo>
                    <a:pt x="640761" y="586728"/>
                    <a:pt x="579498" y="647991"/>
                    <a:pt x="503926" y="647991"/>
                  </a:cubicBezTo>
                  <a:lnTo>
                    <a:pt x="136834" y="647991"/>
                  </a:lnTo>
                  <a:cubicBezTo>
                    <a:pt x="61263" y="647991"/>
                    <a:pt x="0" y="586728"/>
                    <a:pt x="0" y="511156"/>
                  </a:cubicBezTo>
                  <a:lnTo>
                    <a:pt x="0" y="136834"/>
                  </a:lnTo>
                  <a:cubicBezTo>
                    <a:pt x="0" y="61263"/>
                    <a:pt x="61263" y="0"/>
                    <a:pt x="136834" y="0"/>
                  </a:cubicBezTo>
                  <a:close/>
                </a:path>
              </a:pathLst>
            </a:custGeom>
            <a:solidFill>
              <a:srgbClr val="ABBE9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640761" cy="695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51" name="Freeform 51"/>
          <p:cNvSpPr/>
          <p:nvPr/>
        </p:nvSpPr>
        <p:spPr>
          <a:xfrm>
            <a:off x="12603822" y="3157238"/>
            <a:ext cx="576739" cy="599989"/>
          </a:xfrm>
          <a:custGeom>
            <a:avLst/>
            <a:gdLst/>
            <a:ahLst/>
            <a:cxnLst/>
            <a:rect l="l" t="t" r="r" b="b"/>
            <a:pathLst>
              <a:path w="576739" h="599989">
                <a:moveTo>
                  <a:pt x="0" y="0"/>
                </a:moveTo>
                <a:lnTo>
                  <a:pt x="576739" y="0"/>
                </a:lnTo>
                <a:lnTo>
                  <a:pt x="576739" y="599989"/>
                </a:lnTo>
                <a:lnTo>
                  <a:pt x="0" y="599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52" name="TextBox 52"/>
          <p:cNvSpPr txBox="1"/>
          <p:nvPr/>
        </p:nvSpPr>
        <p:spPr>
          <a:xfrm>
            <a:off x="1938519" y="6953717"/>
            <a:ext cx="1894835" cy="1150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0"/>
              </a:lnSpc>
            </a:pPr>
            <a:r>
              <a:rPr lang="en-US" sz="3000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문제 해결</a:t>
            </a:r>
          </a:p>
          <a:p>
            <a:pPr marL="0" lvl="0" indent="0" algn="ctr">
              <a:lnSpc>
                <a:spcPts val="459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관점</a:t>
            </a:r>
          </a:p>
        </p:txBody>
      </p:sp>
      <p:sp>
        <p:nvSpPr>
          <p:cNvPr id="53" name="Freeform 53"/>
          <p:cNvSpPr/>
          <p:nvPr/>
        </p:nvSpPr>
        <p:spPr>
          <a:xfrm flipH="1">
            <a:off x="1028700" y="5903421"/>
            <a:ext cx="1572403" cy="1558108"/>
          </a:xfrm>
          <a:custGeom>
            <a:avLst/>
            <a:gdLst/>
            <a:ahLst/>
            <a:cxnLst/>
            <a:rect l="l" t="t" r="r" b="b"/>
            <a:pathLst>
              <a:path w="1572403" h="1558108">
                <a:moveTo>
                  <a:pt x="1572403" y="0"/>
                </a:moveTo>
                <a:lnTo>
                  <a:pt x="0" y="0"/>
                </a:lnTo>
                <a:lnTo>
                  <a:pt x="0" y="1558108"/>
                </a:lnTo>
                <a:lnTo>
                  <a:pt x="1572403" y="1558108"/>
                </a:lnTo>
                <a:lnTo>
                  <a:pt x="157240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54" name="TextBox 54"/>
          <p:cNvSpPr txBox="1"/>
          <p:nvPr/>
        </p:nvSpPr>
        <p:spPr>
          <a:xfrm>
            <a:off x="10038627" y="1855872"/>
            <a:ext cx="2758752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수요자 관점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085814" y="3201922"/>
            <a:ext cx="2758752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문제 해결 관점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38627" y="3968514"/>
            <a:ext cx="2758752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공급자 관점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0085814" y="5314563"/>
            <a:ext cx="2758752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문제 생성 관점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4451433" y="6587225"/>
            <a:ext cx="11363138" cy="1916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824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많은 </a:t>
            </a:r>
            <a:r>
              <a:rPr lang="en-US" sz="2499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사람들이</a:t>
            </a:r>
            <a:r>
              <a:rPr lang="en-US" sz="24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인식하는</a:t>
            </a:r>
            <a:r>
              <a:rPr lang="en-US" sz="24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사회적</a:t>
            </a:r>
            <a:r>
              <a:rPr lang="en-US" sz="24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이슈</a:t>
            </a:r>
            <a:endParaRPr lang="en-US" sz="2499" dirty="0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  <a:p>
            <a:pPr marL="539749" lvl="1" indent="-269875" algn="just">
              <a:lnSpc>
                <a:spcPts val="3824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미디어</a:t>
            </a:r>
            <a:r>
              <a:rPr lang="en-US" sz="24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(</a:t>
            </a:r>
            <a:r>
              <a:rPr lang="en-US" sz="2499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국내외</a:t>
            </a:r>
            <a:r>
              <a:rPr lang="en-US" sz="24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기사</a:t>
            </a:r>
            <a:r>
              <a:rPr lang="en-US" sz="24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, </a:t>
            </a:r>
            <a:r>
              <a:rPr lang="en-US" sz="2499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소셜</a:t>
            </a:r>
            <a:r>
              <a:rPr lang="en-US" sz="24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미디어</a:t>
            </a:r>
            <a:r>
              <a:rPr lang="en-US" sz="24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)</a:t>
            </a:r>
            <a:r>
              <a:rPr lang="en-US" sz="2499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로</a:t>
            </a:r>
            <a:r>
              <a:rPr lang="en-US" sz="24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문제 </a:t>
            </a:r>
            <a:r>
              <a:rPr lang="en-US" sz="2499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발견</a:t>
            </a:r>
            <a:endParaRPr lang="en-US" sz="2499" dirty="0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  <a:p>
            <a:pPr marL="539749" lvl="1" indent="-269875" algn="just">
              <a:lnSpc>
                <a:spcPts val="3824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소비자</a:t>
            </a:r>
            <a:r>
              <a:rPr lang="en-US" sz="24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요구</a:t>
            </a:r>
            <a:r>
              <a:rPr lang="en-US" sz="24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전에</a:t>
            </a:r>
            <a:r>
              <a:rPr lang="en-US" sz="24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개발자가</a:t>
            </a:r>
            <a:r>
              <a:rPr lang="en-US" sz="24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먼저</a:t>
            </a:r>
            <a:r>
              <a:rPr lang="en-US" sz="24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인식(</a:t>
            </a:r>
            <a:r>
              <a:rPr lang="en-US" sz="2499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해결</a:t>
            </a:r>
            <a:r>
              <a:rPr lang="en-US" sz="24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목표</a:t>
            </a:r>
            <a:r>
              <a:rPr lang="en-US" sz="24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명확</a:t>
            </a:r>
            <a:r>
              <a:rPr lang="en-US" sz="24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)</a:t>
            </a:r>
          </a:p>
          <a:p>
            <a:pPr marL="539749" lvl="1" indent="-269875" algn="just">
              <a:lnSpc>
                <a:spcPts val="3824"/>
              </a:lnSpc>
              <a:spcBef>
                <a:spcPct val="0"/>
              </a:spcBef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예방 </a:t>
            </a:r>
            <a:r>
              <a:rPr lang="en-US" sz="2499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어플</a:t>
            </a:r>
            <a:r>
              <a:rPr lang="en-US" sz="24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개발</a:t>
            </a:r>
            <a:r>
              <a:rPr lang="en-US" sz="24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기획</a:t>
            </a:r>
            <a:r>
              <a:rPr lang="en-US" sz="24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(</a:t>
            </a:r>
            <a:r>
              <a:rPr lang="en-US" sz="2499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실행</a:t>
            </a:r>
            <a:r>
              <a:rPr lang="en-US" sz="24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가능한</a:t>
            </a:r>
            <a:r>
              <a:rPr lang="en-US" sz="24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구체적</a:t>
            </a:r>
            <a:r>
              <a:rPr lang="en-US" sz="24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솔루션</a:t>
            </a:r>
            <a:r>
              <a:rPr lang="en-US" sz="2499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9" name="Freeform 9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0" name="AutoShape 10"/>
          <p:cNvSpPr/>
          <p:nvPr/>
        </p:nvSpPr>
        <p:spPr>
          <a:xfrm>
            <a:off x="2272515" y="5439170"/>
            <a:ext cx="12273723" cy="86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1" name="AutoShape 11"/>
          <p:cNvSpPr/>
          <p:nvPr/>
        </p:nvSpPr>
        <p:spPr>
          <a:xfrm>
            <a:off x="8037815" y="2506076"/>
            <a:ext cx="1480619" cy="29058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2" name="AutoShape 12"/>
          <p:cNvSpPr/>
          <p:nvPr/>
        </p:nvSpPr>
        <p:spPr>
          <a:xfrm flipV="1">
            <a:off x="2730550" y="5447819"/>
            <a:ext cx="1480619" cy="29058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3" name="AutoShape 13"/>
          <p:cNvSpPr/>
          <p:nvPr/>
        </p:nvSpPr>
        <p:spPr>
          <a:xfrm flipV="1">
            <a:off x="9252717" y="5456467"/>
            <a:ext cx="1480619" cy="29058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4" name="AutoShape 14"/>
          <p:cNvSpPr/>
          <p:nvPr/>
        </p:nvSpPr>
        <p:spPr>
          <a:xfrm>
            <a:off x="11382155" y="2497427"/>
            <a:ext cx="1480619" cy="29058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15" name="Freeform 15"/>
          <p:cNvSpPr/>
          <p:nvPr/>
        </p:nvSpPr>
        <p:spPr>
          <a:xfrm>
            <a:off x="7024887" y="1797552"/>
            <a:ext cx="2025856" cy="578816"/>
          </a:xfrm>
          <a:custGeom>
            <a:avLst/>
            <a:gdLst/>
            <a:ahLst/>
            <a:cxnLst/>
            <a:rect l="l" t="t" r="r" b="b"/>
            <a:pathLst>
              <a:path w="2025856" h="578816">
                <a:moveTo>
                  <a:pt x="0" y="0"/>
                </a:moveTo>
                <a:lnTo>
                  <a:pt x="2025856" y="0"/>
                </a:lnTo>
                <a:lnTo>
                  <a:pt x="2025856" y="578815"/>
                </a:lnTo>
                <a:lnTo>
                  <a:pt x="0" y="578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6" name="Freeform 16"/>
          <p:cNvSpPr/>
          <p:nvPr/>
        </p:nvSpPr>
        <p:spPr>
          <a:xfrm>
            <a:off x="10383515" y="1813909"/>
            <a:ext cx="2025856" cy="578816"/>
          </a:xfrm>
          <a:custGeom>
            <a:avLst/>
            <a:gdLst/>
            <a:ahLst/>
            <a:cxnLst/>
            <a:rect l="l" t="t" r="r" b="b"/>
            <a:pathLst>
              <a:path w="2025856" h="578816">
                <a:moveTo>
                  <a:pt x="0" y="0"/>
                </a:moveTo>
                <a:lnTo>
                  <a:pt x="2025855" y="0"/>
                </a:lnTo>
                <a:lnTo>
                  <a:pt x="2025855" y="578816"/>
                </a:lnTo>
                <a:lnTo>
                  <a:pt x="0" y="578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7" name="Freeform 17"/>
          <p:cNvSpPr/>
          <p:nvPr/>
        </p:nvSpPr>
        <p:spPr>
          <a:xfrm>
            <a:off x="1731910" y="8467120"/>
            <a:ext cx="2025856" cy="578816"/>
          </a:xfrm>
          <a:custGeom>
            <a:avLst/>
            <a:gdLst/>
            <a:ahLst/>
            <a:cxnLst/>
            <a:rect l="l" t="t" r="r" b="b"/>
            <a:pathLst>
              <a:path w="2025856" h="578816">
                <a:moveTo>
                  <a:pt x="0" y="0"/>
                </a:moveTo>
                <a:lnTo>
                  <a:pt x="2025855" y="0"/>
                </a:lnTo>
                <a:lnTo>
                  <a:pt x="2025855" y="578816"/>
                </a:lnTo>
                <a:lnTo>
                  <a:pt x="0" y="578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8" name="Freeform 18"/>
          <p:cNvSpPr/>
          <p:nvPr/>
        </p:nvSpPr>
        <p:spPr>
          <a:xfrm>
            <a:off x="8254077" y="8483478"/>
            <a:ext cx="2025856" cy="578816"/>
          </a:xfrm>
          <a:custGeom>
            <a:avLst/>
            <a:gdLst/>
            <a:ahLst/>
            <a:cxnLst/>
            <a:rect l="l" t="t" r="r" b="b"/>
            <a:pathLst>
              <a:path w="2025856" h="578816">
                <a:moveTo>
                  <a:pt x="0" y="0"/>
                </a:moveTo>
                <a:lnTo>
                  <a:pt x="2025855" y="0"/>
                </a:lnTo>
                <a:lnTo>
                  <a:pt x="2025855" y="578816"/>
                </a:lnTo>
                <a:lnTo>
                  <a:pt x="0" y="578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19" name="AutoShape 19"/>
          <p:cNvSpPr/>
          <p:nvPr/>
        </p:nvSpPr>
        <p:spPr>
          <a:xfrm flipV="1">
            <a:off x="8607502" y="3615972"/>
            <a:ext cx="99327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0" name="AutoShape 20"/>
          <p:cNvSpPr/>
          <p:nvPr/>
        </p:nvSpPr>
        <p:spPr>
          <a:xfrm flipV="1">
            <a:off x="11571903" y="2878936"/>
            <a:ext cx="99327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1" name="AutoShape 21"/>
          <p:cNvSpPr/>
          <p:nvPr/>
        </p:nvSpPr>
        <p:spPr>
          <a:xfrm flipV="1">
            <a:off x="12185885" y="4096473"/>
            <a:ext cx="99327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2" name="AutoShape 22"/>
          <p:cNvSpPr/>
          <p:nvPr/>
        </p:nvSpPr>
        <p:spPr>
          <a:xfrm flipV="1">
            <a:off x="3842293" y="6141446"/>
            <a:ext cx="99327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3" name="AutoShape 23"/>
          <p:cNvSpPr/>
          <p:nvPr/>
        </p:nvSpPr>
        <p:spPr>
          <a:xfrm flipV="1">
            <a:off x="3217895" y="7433371"/>
            <a:ext cx="99327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4" name="AutoShape 24"/>
          <p:cNvSpPr/>
          <p:nvPr/>
        </p:nvSpPr>
        <p:spPr>
          <a:xfrm flipV="1">
            <a:off x="10297790" y="6361522"/>
            <a:ext cx="99327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5" name="AutoShape 25"/>
          <p:cNvSpPr/>
          <p:nvPr/>
        </p:nvSpPr>
        <p:spPr>
          <a:xfrm flipV="1">
            <a:off x="9659487" y="7560071"/>
            <a:ext cx="99327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6" name="AutoShape 26"/>
          <p:cNvSpPr/>
          <p:nvPr/>
        </p:nvSpPr>
        <p:spPr>
          <a:xfrm flipV="1">
            <a:off x="7949233" y="4355187"/>
            <a:ext cx="99327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7" name="AutoShape 27"/>
          <p:cNvSpPr/>
          <p:nvPr/>
        </p:nvSpPr>
        <p:spPr>
          <a:xfrm>
            <a:off x="10730740" y="6371122"/>
            <a:ext cx="300911" cy="4539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8" name="AutoShape 28"/>
          <p:cNvSpPr/>
          <p:nvPr/>
        </p:nvSpPr>
        <p:spPr>
          <a:xfrm flipV="1">
            <a:off x="11042386" y="6813945"/>
            <a:ext cx="102277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9" name="AutoShape 29"/>
          <p:cNvSpPr/>
          <p:nvPr/>
        </p:nvSpPr>
        <p:spPr>
          <a:xfrm>
            <a:off x="10091411" y="7570596"/>
            <a:ext cx="300911" cy="4539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0" name="AutoShape 30"/>
          <p:cNvSpPr/>
          <p:nvPr/>
        </p:nvSpPr>
        <p:spPr>
          <a:xfrm flipV="1">
            <a:off x="10403056" y="8013420"/>
            <a:ext cx="102277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1" name="AutoShape 31"/>
          <p:cNvSpPr/>
          <p:nvPr/>
        </p:nvSpPr>
        <p:spPr>
          <a:xfrm>
            <a:off x="4235078" y="6157973"/>
            <a:ext cx="300911" cy="4539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2" name="AutoShape 32"/>
          <p:cNvSpPr/>
          <p:nvPr/>
        </p:nvSpPr>
        <p:spPr>
          <a:xfrm flipV="1">
            <a:off x="4546724" y="6600797"/>
            <a:ext cx="102277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3" name="AutoShape 33"/>
          <p:cNvSpPr/>
          <p:nvPr/>
        </p:nvSpPr>
        <p:spPr>
          <a:xfrm>
            <a:off x="3569957" y="7437372"/>
            <a:ext cx="300911" cy="4539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4" name="AutoShape 34"/>
          <p:cNvSpPr/>
          <p:nvPr/>
        </p:nvSpPr>
        <p:spPr>
          <a:xfrm flipV="1">
            <a:off x="3881602" y="7880196"/>
            <a:ext cx="102277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5" name="AutoShape 35"/>
          <p:cNvSpPr/>
          <p:nvPr/>
        </p:nvSpPr>
        <p:spPr>
          <a:xfrm>
            <a:off x="3803089" y="2496068"/>
            <a:ext cx="1480619" cy="29058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6" name="Freeform 36"/>
          <p:cNvSpPr/>
          <p:nvPr/>
        </p:nvSpPr>
        <p:spPr>
          <a:xfrm>
            <a:off x="2790161" y="1787545"/>
            <a:ext cx="2025856" cy="578816"/>
          </a:xfrm>
          <a:custGeom>
            <a:avLst/>
            <a:gdLst/>
            <a:ahLst/>
            <a:cxnLst/>
            <a:rect l="l" t="t" r="r" b="b"/>
            <a:pathLst>
              <a:path w="2025856" h="578816">
                <a:moveTo>
                  <a:pt x="0" y="0"/>
                </a:moveTo>
                <a:lnTo>
                  <a:pt x="2025856" y="0"/>
                </a:lnTo>
                <a:lnTo>
                  <a:pt x="2025856" y="578815"/>
                </a:lnTo>
                <a:lnTo>
                  <a:pt x="0" y="578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7" name="AutoShape 37"/>
          <p:cNvSpPr/>
          <p:nvPr/>
        </p:nvSpPr>
        <p:spPr>
          <a:xfrm flipV="1">
            <a:off x="3641042" y="4115523"/>
            <a:ext cx="99327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8" name="AutoShape 38"/>
          <p:cNvSpPr/>
          <p:nvPr/>
        </p:nvSpPr>
        <p:spPr>
          <a:xfrm flipH="1">
            <a:off x="4119490" y="4115523"/>
            <a:ext cx="251979" cy="8612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39" name="AutoShape 39"/>
          <p:cNvSpPr/>
          <p:nvPr/>
        </p:nvSpPr>
        <p:spPr>
          <a:xfrm flipH="1">
            <a:off x="3249132" y="4972049"/>
            <a:ext cx="88915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40" name="AutoShape 40"/>
          <p:cNvSpPr/>
          <p:nvPr/>
        </p:nvSpPr>
        <p:spPr>
          <a:xfrm flipV="1">
            <a:off x="3081003" y="2988070"/>
            <a:ext cx="99327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41" name="AutoShape 41"/>
          <p:cNvSpPr/>
          <p:nvPr/>
        </p:nvSpPr>
        <p:spPr>
          <a:xfrm flipV="1">
            <a:off x="7279395" y="2997610"/>
            <a:ext cx="99327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42" name="TextBox 42"/>
          <p:cNvSpPr txBox="1"/>
          <p:nvPr/>
        </p:nvSpPr>
        <p:spPr>
          <a:xfrm>
            <a:off x="825804" y="892140"/>
            <a:ext cx="7602995" cy="622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8"/>
              </a:lnSpc>
              <a:spcBef>
                <a:spcPct val="0"/>
              </a:spcBef>
            </a:pPr>
            <a:r>
              <a:rPr lang="en-US" sz="362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문제 정의 - 원인결과도표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25804" y="9345205"/>
            <a:ext cx="16541142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44" name="TextBox 44"/>
          <p:cNvSpPr txBox="1"/>
          <p:nvPr/>
        </p:nvSpPr>
        <p:spPr>
          <a:xfrm>
            <a:off x="14967248" y="4832537"/>
            <a:ext cx="1935276" cy="1154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3"/>
              </a:lnSpc>
            </a:pPr>
            <a:r>
              <a:rPr lang="en-US" sz="3302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딥페이크</a:t>
            </a:r>
          </a:p>
          <a:p>
            <a:pPr algn="ctr">
              <a:lnSpc>
                <a:spcPts val="4623"/>
              </a:lnSpc>
              <a:spcBef>
                <a:spcPct val="0"/>
              </a:spcBef>
            </a:pPr>
            <a:r>
              <a:rPr lang="en-US" sz="3302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성범죄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996312" y="1858842"/>
            <a:ext cx="202585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예방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354940" y="1875200"/>
            <a:ext cx="202585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환경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703335" y="8528411"/>
            <a:ext cx="202585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접근성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225502" y="8544768"/>
            <a:ext cx="202585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법률</a:t>
            </a:r>
            <a:endParaRPr lang="en-US" sz="2499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9711727" y="3370937"/>
            <a:ext cx="193527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교육 정책 미흡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271421" y="3905395"/>
            <a:ext cx="2566368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기업적 측면에서의 관심/협력 미흡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742355" y="2419868"/>
            <a:ext cx="2327012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교육 및 가치관에 대한 인식 부족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368673" y="3632923"/>
            <a:ext cx="3010220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방어책 기술력에 비해 너무 높은 개발 속도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907775" y="5896971"/>
            <a:ext cx="408516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10대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청소년에게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높은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접근성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4371469" y="7188896"/>
            <a:ext cx="408516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기술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접근성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803085" y="7315595"/>
            <a:ext cx="411427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피해자 보호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1443464" y="6142098"/>
            <a:ext cx="408516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가해자 처벌 수위 낮음 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249332" y="6569470"/>
            <a:ext cx="408516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촉법소년 처벌 문제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1610003" y="7768944"/>
            <a:ext cx="408516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기존 정책 미흡/부재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753670" y="6356322"/>
            <a:ext cx="408516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SNS 사용이 활발함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5088549" y="7635721"/>
            <a:ext cx="408516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누구나 사용하기 쉬움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2761586" y="1848835"/>
            <a:ext cx="202585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범죄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79300" y="2558137"/>
            <a:ext cx="1935276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딥페이크</a:t>
            </a:r>
          </a:p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피해자 증가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741106" y="4475837"/>
            <a:ext cx="2468814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협박/사기 범죄에 노출되기 쉬움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779158" y="3894812"/>
            <a:ext cx="283561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딥페이크 범죄 증가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4627302" y="2743595"/>
            <a:ext cx="256636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약한 처벌 수위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5804" y="788945"/>
            <a:ext cx="16636392" cy="8709111"/>
            <a:chOff x="0" y="0"/>
            <a:chExt cx="22181856" cy="11612148"/>
          </a:xfrm>
        </p:grpSpPr>
        <p:grpSp>
          <p:nvGrpSpPr>
            <p:cNvPr id="3" name="Group 3"/>
            <p:cNvGrpSpPr/>
            <p:nvPr/>
          </p:nvGrpSpPr>
          <p:grpSpPr>
            <a:xfrm>
              <a:off x="127000" y="140300"/>
              <a:ext cx="22054856" cy="11471848"/>
              <a:chOff x="0" y="0"/>
              <a:chExt cx="4356515" cy="226604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56515" cy="2266044"/>
              </a:xfrm>
              <a:custGeom>
                <a:avLst/>
                <a:gdLst/>
                <a:ahLst/>
                <a:cxnLst/>
                <a:rect l="l" t="t" r="r" b="b"/>
                <a:pathLst>
                  <a:path w="4356515" h="2266044">
                    <a:moveTo>
                      <a:pt x="10765" y="0"/>
                    </a:moveTo>
                    <a:lnTo>
                      <a:pt x="4345750" y="0"/>
                    </a:lnTo>
                    <a:cubicBezTo>
                      <a:pt x="4348605" y="0"/>
                      <a:pt x="4351343" y="1134"/>
                      <a:pt x="4353362" y="3153"/>
                    </a:cubicBezTo>
                    <a:cubicBezTo>
                      <a:pt x="4355381" y="5172"/>
                      <a:pt x="4356515" y="7910"/>
                      <a:pt x="4356515" y="10765"/>
                    </a:cubicBezTo>
                    <a:lnTo>
                      <a:pt x="4356515" y="2255279"/>
                    </a:lnTo>
                    <a:cubicBezTo>
                      <a:pt x="4356515" y="2261224"/>
                      <a:pt x="4351695" y="2266044"/>
                      <a:pt x="4345750" y="2266044"/>
                    </a:cubicBezTo>
                    <a:lnTo>
                      <a:pt x="10765" y="2266044"/>
                    </a:lnTo>
                    <a:cubicBezTo>
                      <a:pt x="7910" y="2266044"/>
                      <a:pt x="5172" y="2264910"/>
                      <a:pt x="3153" y="2262891"/>
                    </a:cubicBezTo>
                    <a:cubicBezTo>
                      <a:pt x="1134" y="2260872"/>
                      <a:pt x="0" y="2258134"/>
                      <a:pt x="0" y="2255279"/>
                    </a:cubicBezTo>
                    <a:lnTo>
                      <a:pt x="0" y="10765"/>
                    </a:lnTo>
                    <a:cubicBezTo>
                      <a:pt x="0" y="7910"/>
                      <a:pt x="1134" y="5172"/>
                      <a:pt x="3153" y="3153"/>
                    </a:cubicBezTo>
                    <a:cubicBezTo>
                      <a:pt x="5172" y="1134"/>
                      <a:pt x="7910" y="0"/>
                      <a:pt x="10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56515" cy="2313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054856" cy="11471848"/>
              <a:chOff x="0" y="0"/>
              <a:chExt cx="4356515" cy="226604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356515" cy="2266044"/>
              </a:xfrm>
              <a:custGeom>
                <a:avLst/>
                <a:gdLst/>
                <a:ahLst/>
                <a:cxnLst/>
                <a:rect l="l" t="t" r="r" b="b"/>
                <a:pathLst>
                  <a:path w="4356515" h="2266044">
                    <a:moveTo>
                      <a:pt x="10765" y="0"/>
                    </a:moveTo>
                    <a:lnTo>
                      <a:pt x="4345750" y="0"/>
                    </a:lnTo>
                    <a:cubicBezTo>
                      <a:pt x="4348605" y="0"/>
                      <a:pt x="4351343" y="1134"/>
                      <a:pt x="4353362" y="3153"/>
                    </a:cubicBezTo>
                    <a:cubicBezTo>
                      <a:pt x="4355381" y="5172"/>
                      <a:pt x="4356515" y="7910"/>
                      <a:pt x="4356515" y="10765"/>
                    </a:cubicBezTo>
                    <a:lnTo>
                      <a:pt x="4356515" y="2255279"/>
                    </a:lnTo>
                    <a:cubicBezTo>
                      <a:pt x="4356515" y="2261224"/>
                      <a:pt x="4351695" y="2266044"/>
                      <a:pt x="4345750" y="2266044"/>
                    </a:cubicBezTo>
                    <a:lnTo>
                      <a:pt x="10765" y="2266044"/>
                    </a:lnTo>
                    <a:cubicBezTo>
                      <a:pt x="7910" y="2266044"/>
                      <a:pt x="5172" y="2264910"/>
                      <a:pt x="3153" y="2262891"/>
                    </a:cubicBezTo>
                    <a:cubicBezTo>
                      <a:pt x="1134" y="2260872"/>
                      <a:pt x="0" y="2258134"/>
                      <a:pt x="0" y="2255279"/>
                    </a:cubicBezTo>
                    <a:lnTo>
                      <a:pt x="0" y="10765"/>
                    </a:lnTo>
                    <a:cubicBezTo>
                      <a:pt x="0" y="7910"/>
                      <a:pt x="1134" y="5172"/>
                      <a:pt x="3153" y="3153"/>
                    </a:cubicBezTo>
                    <a:cubicBezTo>
                      <a:pt x="5172" y="1134"/>
                      <a:pt x="7910" y="0"/>
                      <a:pt x="107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356515" cy="2313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0" y="1157997"/>
              <a:ext cx="22054856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752186" y="516329"/>
              <a:ext cx="742660" cy="185665"/>
            </a:xfrm>
            <a:custGeom>
              <a:avLst/>
              <a:gdLst/>
              <a:ahLst/>
              <a:cxnLst/>
              <a:rect l="l" t="t" r="r" b="b"/>
              <a:pathLst>
                <a:path w="742660" h="185665">
                  <a:moveTo>
                    <a:pt x="0" y="0"/>
                  </a:moveTo>
                  <a:lnTo>
                    <a:pt x="742660" y="0"/>
                  </a:lnTo>
                  <a:lnTo>
                    <a:pt x="742660" y="185665"/>
                  </a:lnTo>
                  <a:lnTo>
                    <a:pt x="0" y="185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826061" y="168747"/>
              <a:ext cx="9201367" cy="822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62"/>
                </a:lnSpc>
                <a:spcBef>
                  <a:spcPct val="0"/>
                </a:spcBef>
              </a:pPr>
              <a:r>
                <a:rPr lang="en-US" sz="3616">
                  <a:solidFill>
                    <a:srgbClr val="000000"/>
                  </a:solidFill>
                  <a:latin typeface="TDTD강굴림"/>
                  <a:ea typeface="TDTD강굴림"/>
                  <a:cs typeface="TDTD강굴림"/>
                  <a:sym typeface="TDTD강굴림"/>
                </a:rPr>
                <a:t>문제 정의 - 가치 평가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21022" y="2412543"/>
            <a:ext cx="1809750" cy="1809750"/>
            <a:chOff x="0" y="0"/>
            <a:chExt cx="390332" cy="3903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0332" cy="390332"/>
            </a:xfrm>
            <a:custGeom>
              <a:avLst/>
              <a:gdLst/>
              <a:ahLst/>
              <a:cxnLst/>
              <a:rect l="l" t="t" r="r" b="b"/>
              <a:pathLst>
                <a:path w="390332" h="390332">
                  <a:moveTo>
                    <a:pt x="183949" y="0"/>
                  </a:moveTo>
                  <a:lnTo>
                    <a:pt x="206383" y="0"/>
                  </a:lnTo>
                  <a:cubicBezTo>
                    <a:pt x="307975" y="0"/>
                    <a:pt x="390332" y="82357"/>
                    <a:pt x="390332" y="183949"/>
                  </a:cubicBezTo>
                  <a:lnTo>
                    <a:pt x="390332" y="206383"/>
                  </a:lnTo>
                  <a:cubicBezTo>
                    <a:pt x="390332" y="307975"/>
                    <a:pt x="307975" y="390332"/>
                    <a:pt x="206383" y="390332"/>
                  </a:cubicBezTo>
                  <a:lnTo>
                    <a:pt x="183949" y="390332"/>
                  </a:lnTo>
                  <a:cubicBezTo>
                    <a:pt x="82357" y="390332"/>
                    <a:pt x="0" y="307975"/>
                    <a:pt x="0" y="206383"/>
                  </a:cubicBezTo>
                  <a:lnTo>
                    <a:pt x="0" y="183949"/>
                  </a:lnTo>
                  <a:cubicBezTo>
                    <a:pt x="0" y="82357"/>
                    <a:pt x="82357" y="0"/>
                    <a:pt x="183949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90332" cy="437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21022" y="4686910"/>
            <a:ext cx="1809750" cy="1809750"/>
            <a:chOff x="0" y="0"/>
            <a:chExt cx="390332" cy="3903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90332" cy="390332"/>
            </a:xfrm>
            <a:custGeom>
              <a:avLst/>
              <a:gdLst/>
              <a:ahLst/>
              <a:cxnLst/>
              <a:rect l="l" t="t" r="r" b="b"/>
              <a:pathLst>
                <a:path w="390332" h="390332">
                  <a:moveTo>
                    <a:pt x="183949" y="0"/>
                  </a:moveTo>
                  <a:lnTo>
                    <a:pt x="206383" y="0"/>
                  </a:lnTo>
                  <a:cubicBezTo>
                    <a:pt x="307975" y="0"/>
                    <a:pt x="390332" y="82357"/>
                    <a:pt x="390332" y="183949"/>
                  </a:cubicBezTo>
                  <a:lnTo>
                    <a:pt x="390332" y="206383"/>
                  </a:lnTo>
                  <a:cubicBezTo>
                    <a:pt x="390332" y="307975"/>
                    <a:pt x="307975" y="390332"/>
                    <a:pt x="206383" y="390332"/>
                  </a:cubicBezTo>
                  <a:lnTo>
                    <a:pt x="183949" y="390332"/>
                  </a:lnTo>
                  <a:cubicBezTo>
                    <a:pt x="82357" y="390332"/>
                    <a:pt x="0" y="307975"/>
                    <a:pt x="0" y="206383"/>
                  </a:cubicBezTo>
                  <a:lnTo>
                    <a:pt x="0" y="183949"/>
                  </a:lnTo>
                  <a:cubicBezTo>
                    <a:pt x="0" y="82357"/>
                    <a:pt x="82357" y="0"/>
                    <a:pt x="183949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90332" cy="437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21022" y="6963385"/>
            <a:ext cx="1809750" cy="1809750"/>
            <a:chOff x="0" y="0"/>
            <a:chExt cx="390332" cy="39033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90332" cy="390332"/>
            </a:xfrm>
            <a:custGeom>
              <a:avLst/>
              <a:gdLst/>
              <a:ahLst/>
              <a:cxnLst/>
              <a:rect l="l" t="t" r="r" b="b"/>
              <a:pathLst>
                <a:path w="390332" h="390332">
                  <a:moveTo>
                    <a:pt x="183949" y="0"/>
                  </a:moveTo>
                  <a:lnTo>
                    <a:pt x="206383" y="0"/>
                  </a:lnTo>
                  <a:cubicBezTo>
                    <a:pt x="307975" y="0"/>
                    <a:pt x="390332" y="82357"/>
                    <a:pt x="390332" y="183949"/>
                  </a:cubicBezTo>
                  <a:lnTo>
                    <a:pt x="390332" y="206383"/>
                  </a:lnTo>
                  <a:cubicBezTo>
                    <a:pt x="390332" y="307975"/>
                    <a:pt x="307975" y="390332"/>
                    <a:pt x="206383" y="390332"/>
                  </a:cubicBezTo>
                  <a:lnTo>
                    <a:pt x="183949" y="390332"/>
                  </a:lnTo>
                  <a:cubicBezTo>
                    <a:pt x="82357" y="390332"/>
                    <a:pt x="0" y="307975"/>
                    <a:pt x="0" y="206383"/>
                  </a:cubicBezTo>
                  <a:lnTo>
                    <a:pt x="0" y="183949"/>
                  </a:lnTo>
                  <a:cubicBezTo>
                    <a:pt x="0" y="82357"/>
                    <a:pt x="82357" y="0"/>
                    <a:pt x="183949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390332" cy="437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4113611" y="6064707"/>
            <a:ext cx="3145689" cy="3193593"/>
          </a:xfrm>
          <a:custGeom>
            <a:avLst/>
            <a:gdLst/>
            <a:ahLst/>
            <a:cxnLst/>
            <a:rect l="l" t="t" r="r" b="b"/>
            <a:pathLst>
              <a:path w="3145689" h="3193593">
                <a:moveTo>
                  <a:pt x="0" y="0"/>
                </a:moveTo>
                <a:lnTo>
                  <a:pt x="3145689" y="0"/>
                </a:lnTo>
                <a:lnTo>
                  <a:pt x="3145689" y="3193593"/>
                </a:lnTo>
                <a:lnTo>
                  <a:pt x="0" y="3193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16398" y="2933753"/>
            <a:ext cx="2018999" cy="64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1"/>
              </a:lnSpc>
              <a:spcBef>
                <a:spcPct val="0"/>
              </a:spcBef>
            </a:pPr>
            <a:r>
              <a:rPr lang="en-US" sz="3419">
                <a:solidFill>
                  <a:srgbClr val="FFFFFF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시급성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54069" y="2718137"/>
            <a:ext cx="11363138" cy="117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8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피해자의 삶의 질에 직접적인 영향을 미치는 범죄</a:t>
            </a:r>
          </a:p>
          <a:p>
            <a:pPr marL="539749" lvl="1" indent="-269875" algn="just">
              <a:lnSpc>
                <a:spcPts val="6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기술의 급속한 발전, 제작 비용 감소로 인한 피해 사례가 급증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16398" y="5208119"/>
            <a:ext cx="2018999" cy="64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1"/>
              </a:lnSpc>
              <a:spcBef>
                <a:spcPct val="0"/>
              </a:spcBef>
            </a:pPr>
            <a:r>
              <a:rPr lang="en-US" sz="3419">
                <a:solidFill>
                  <a:srgbClr val="FFFFFF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공감도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254069" y="4797501"/>
            <a:ext cx="11363138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824"/>
              </a:lnSpc>
              <a:buFont typeface="Arial"/>
              <a:buChar char="•"/>
            </a:pP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사회적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문제로서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공감대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형성</a:t>
            </a:r>
            <a:endParaRPr lang="en-US" sz="2499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  <a:p>
            <a:pPr marL="1079499" lvl="2" indent="-359833" algn="just">
              <a:lnSpc>
                <a:spcPts val="3824"/>
              </a:lnSpc>
              <a:buFont typeface="Arial"/>
              <a:buChar char="⚬"/>
            </a:pP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캠페인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,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시위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,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언론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보도를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통한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인식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확산</a:t>
            </a:r>
            <a:endParaRPr lang="en-US" sz="2499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  <a:p>
            <a:pPr marL="539749" lvl="1" indent="-269875" algn="just">
              <a:lnSpc>
                <a:spcPts val="3824"/>
              </a:lnSpc>
              <a:buFont typeface="Arial"/>
              <a:buChar char="•"/>
            </a:pP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기업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차원의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관심도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증가</a:t>
            </a:r>
            <a:endParaRPr lang="en-US" sz="2499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16398" y="7484594"/>
            <a:ext cx="2018999" cy="64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1"/>
              </a:lnSpc>
              <a:spcBef>
                <a:spcPct val="0"/>
              </a:spcBef>
            </a:pPr>
            <a:r>
              <a:rPr lang="en-US" sz="3419">
                <a:solidFill>
                  <a:srgbClr val="FFFFFF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임팩트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254069" y="7268978"/>
            <a:ext cx="11363138" cy="1103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8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딥페이크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범죄는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피해자의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삶의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질에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직접적인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영향을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미침</a:t>
            </a:r>
            <a:endParaRPr lang="en-US" sz="2499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  <a:p>
            <a:pPr marL="539749" lvl="1" indent="-269875" algn="just">
              <a:lnSpc>
                <a:spcPts val="6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기술의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급속한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발전과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제작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비용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감소로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인해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피해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사례가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매년</a:t>
            </a:r>
            <a:r>
              <a:rPr lang="en-US" sz="24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급증</a:t>
            </a:r>
            <a:endParaRPr lang="en-US" sz="2499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5804" y="788945"/>
            <a:ext cx="16636392" cy="8709111"/>
            <a:chOff x="0" y="0"/>
            <a:chExt cx="22181856" cy="11612148"/>
          </a:xfrm>
        </p:grpSpPr>
        <p:grpSp>
          <p:nvGrpSpPr>
            <p:cNvPr id="3" name="Group 3"/>
            <p:cNvGrpSpPr/>
            <p:nvPr/>
          </p:nvGrpSpPr>
          <p:grpSpPr>
            <a:xfrm>
              <a:off x="127000" y="140300"/>
              <a:ext cx="22054856" cy="11471848"/>
              <a:chOff x="0" y="0"/>
              <a:chExt cx="4356515" cy="226604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56515" cy="2266044"/>
              </a:xfrm>
              <a:custGeom>
                <a:avLst/>
                <a:gdLst/>
                <a:ahLst/>
                <a:cxnLst/>
                <a:rect l="l" t="t" r="r" b="b"/>
                <a:pathLst>
                  <a:path w="4356515" h="2266044">
                    <a:moveTo>
                      <a:pt x="10765" y="0"/>
                    </a:moveTo>
                    <a:lnTo>
                      <a:pt x="4345750" y="0"/>
                    </a:lnTo>
                    <a:cubicBezTo>
                      <a:pt x="4348605" y="0"/>
                      <a:pt x="4351343" y="1134"/>
                      <a:pt x="4353362" y="3153"/>
                    </a:cubicBezTo>
                    <a:cubicBezTo>
                      <a:pt x="4355381" y="5172"/>
                      <a:pt x="4356515" y="7910"/>
                      <a:pt x="4356515" y="10765"/>
                    </a:cubicBezTo>
                    <a:lnTo>
                      <a:pt x="4356515" y="2255279"/>
                    </a:lnTo>
                    <a:cubicBezTo>
                      <a:pt x="4356515" y="2261224"/>
                      <a:pt x="4351695" y="2266044"/>
                      <a:pt x="4345750" y="2266044"/>
                    </a:cubicBezTo>
                    <a:lnTo>
                      <a:pt x="10765" y="2266044"/>
                    </a:lnTo>
                    <a:cubicBezTo>
                      <a:pt x="7910" y="2266044"/>
                      <a:pt x="5172" y="2264910"/>
                      <a:pt x="3153" y="2262891"/>
                    </a:cubicBezTo>
                    <a:cubicBezTo>
                      <a:pt x="1134" y="2260872"/>
                      <a:pt x="0" y="2258134"/>
                      <a:pt x="0" y="2255279"/>
                    </a:cubicBezTo>
                    <a:lnTo>
                      <a:pt x="0" y="10765"/>
                    </a:lnTo>
                    <a:cubicBezTo>
                      <a:pt x="0" y="7910"/>
                      <a:pt x="1134" y="5172"/>
                      <a:pt x="3153" y="3153"/>
                    </a:cubicBezTo>
                    <a:cubicBezTo>
                      <a:pt x="5172" y="1134"/>
                      <a:pt x="7910" y="0"/>
                      <a:pt x="10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356515" cy="2313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054856" cy="11471848"/>
              <a:chOff x="0" y="0"/>
              <a:chExt cx="4356515" cy="226604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356515" cy="2266044"/>
              </a:xfrm>
              <a:custGeom>
                <a:avLst/>
                <a:gdLst/>
                <a:ahLst/>
                <a:cxnLst/>
                <a:rect l="l" t="t" r="r" b="b"/>
                <a:pathLst>
                  <a:path w="4356515" h="2266044">
                    <a:moveTo>
                      <a:pt x="10765" y="0"/>
                    </a:moveTo>
                    <a:lnTo>
                      <a:pt x="4345750" y="0"/>
                    </a:lnTo>
                    <a:cubicBezTo>
                      <a:pt x="4348605" y="0"/>
                      <a:pt x="4351343" y="1134"/>
                      <a:pt x="4353362" y="3153"/>
                    </a:cubicBezTo>
                    <a:cubicBezTo>
                      <a:pt x="4355381" y="5172"/>
                      <a:pt x="4356515" y="7910"/>
                      <a:pt x="4356515" y="10765"/>
                    </a:cubicBezTo>
                    <a:lnTo>
                      <a:pt x="4356515" y="2255279"/>
                    </a:lnTo>
                    <a:cubicBezTo>
                      <a:pt x="4356515" y="2261224"/>
                      <a:pt x="4351695" y="2266044"/>
                      <a:pt x="4345750" y="2266044"/>
                    </a:cubicBezTo>
                    <a:lnTo>
                      <a:pt x="10765" y="2266044"/>
                    </a:lnTo>
                    <a:cubicBezTo>
                      <a:pt x="7910" y="2266044"/>
                      <a:pt x="5172" y="2264910"/>
                      <a:pt x="3153" y="2262891"/>
                    </a:cubicBezTo>
                    <a:cubicBezTo>
                      <a:pt x="1134" y="2260872"/>
                      <a:pt x="0" y="2258134"/>
                      <a:pt x="0" y="2255279"/>
                    </a:cubicBezTo>
                    <a:lnTo>
                      <a:pt x="0" y="10765"/>
                    </a:lnTo>
                    <a:cubicBezTo>
                      <a:pt x="0" y="7910"/>
                      <a:pt x="1134" y="5172"/>
                      <a:pt x="3153" y="3153"/>
                    </a:cubicBezTo>
                    <a:cubicBezTo>
                      <a:pt x="5172" y="1134"/>
                      <a:pt x="7910" y="0"/>
                      <a:pt x="107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356515" cy="2313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0" y="1157997"/>
              <a:ext cx="22054856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752186" y="516329"/>
              <a:ext cx="742660" cy="185665"/>
            </a:xfrm>
            <a:custGeom>
              <a:avLst/>
              <a:gdLst/>
              <a:ahLst/>
              <a:cxnLst/>
              <a:rect l="l" t="t" r="r" b="b"/>
              <a:pathLst>
                <a:path w="742660" h="185665">
                  <a:moveTo>
                    <a:pt x="0" y="0"/>
                  </a:moveTo>
                  <a:lnTo>
                    <a:pt x="742660" y="0"/>
                  </a:lnTo>
                  <a:lnTo>
                    <a:pt x="742660" y="185665"/>
                  </a:lnTo>
                  <a:lnTo>
                    <a:pt x="0" y="185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826061" y="168746"/>
              <a:ext cx="9201367" cy="804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62"/>
                </a:lnSpc>
                <a:spcBef>
                  <a:spcPct val="0"/>
                </a:spcBef>
              </a:pPr>
              <a:r>
                <a:rPr lang="en-US" sz="3616">
                  <a:solidFill>
                    <a:srgbClr val="000000"/>
                  </a:solidFill>
                  <a:latin typeface="TDTD강굴림"/>
                  <a:ea typeface="TDTD강굴림"/>
                  <a:cs typeface="TDTD강굴림"/>
                  <a:sym typeface="TDTD강굴림"/>
                </a:rPr>
                <a:t>문제 정의 - 문제정의문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419968" y="2703832"/>
            <a:ext cx="9971285" cy="968692"/>
            <a:chOff x="0" y="0"/>
            <a:chExt cx="2626182" cy="25512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26182" cy="255129"/>
            </a:xfrm>
            <a:custGeom>
              <a:avLst/>
              <a:gdLst/>
              <a:ahLst/>
              <a:cxnLst/>
              <a:rect l="l" t="t" r="r" b="b"/>
              <a:pathLst>
                <a:path w="2626182" h="255129">
                  <a:moveTo>
                    <a:pt x="0" y="0"/>
                  </a:moveTo>
                  <a:lnTo>
                    <a:pt x="2626182" y="0"/>
                  </a:lnTo>
                  <a:lnTo>
                    <a:pt x="2626182" y="255129"/>
                  </a:lnTo>
                  <a:lnTo>
                    <a:pt x="0" y="255129"/>
                  </a:lnTo>
                  <a:close/>
                </a:path>
              </a:pathLst>
            </a:custGeom>
            <a:solidFill>
              <a:srgbClr val="575050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626182" cy="302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277093" y="2608582"/>
            <a:ext cx="9971285" cy="968692"/>
            <a:chOff x="0" y="0"/>
            <a:chExt cx="2626182" cy="25512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26182" cy="255129"/>
            </a:xfrm>
            <a:custGeom>
              <a:avLst/>
              <a:gdLst/>
              <a:ahLst/>
              <a:cxnLst/>
              <a:rect l="l" t="t" r="r" b="b"/>
              <a:pathLst>
                <a:path w="2626182" h="255129">
                  <a:moveTo>
                    <a:pt x="0" y="0"/>
                  </a:moveTo>
                  <a:lnTo>
                    <a:pt x="2626182" y="0"/>
                  </a:lnTo>
                  <a:lnTo>
                    <a:pt x="2626182" y="255129"/>
                  </a:lnTo>
                  <a:lnTo>
                    <a:pt x="0" y="255129"/>
                  </a:lnTo>
                  <a:close/>
                </a:path>
              </a:pathLst>
            </a:custGeom>
            <a:solidFill>
              <a:srgbClr val="F0EADA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626182" cy="302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023238" y="2775364"/>
            <a:ext cx="7491163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SNS에</a:t>
            </a:r>
            <a:r>
              <a:rPr lang="en-US" sz="27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7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사진</a:t>
            </a:r>
            <a:r>
              <a:rPr lang="en-US" sz="27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7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또는</a:t>
            </a:r>
            <a:r>
              <a:rPr lang="en-US" sz="27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7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영상을</a:t>
            </a:r>
            <a:r>
              <a:rPr lang="en-US" sz="27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7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게시하는</a:t>
            </a:r>
            <a:r>
              <a:rPr lang="en-US" sz="27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7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사람들이</a:t>
            </a:r>
            <a:endParaRPr lang="en-US" sz="2799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2892253" y="2566701"/>
            <a:ext cx="2381250" cy="666750"/>
            <a:chOff x="0" y="0"/>
            <a:chExt cx="627160" cy="1756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27161" cy="175605"/>
            </a:xfrm>
            <a:custGeom>
              <a:avLst/>
              <a:gdLst/>
              <a:ahLst/>
              <a:cxnLst/>
              <a:rect l="l" t="t" r="r" b="b"/>
              <a:pathLst>
                <a:path w="627161" h="175605">
                  <a:moveTo>
                    <a:pt x="87802" y="0"/>
                  </a:moveTo>
                  <a:lnTo>
                    <a:pt x="539358" y="0"/>
                  </a:lnTo>
                  <a:cubicBezTo>
                    <a:pt x="587850" y="0"/>
                    <a:pt x="627161" y="39311"/>
                    <a:pt x="627161" y="87802"/>
                  </a:cubicBezTo>
                  <a:lnTo>
                    <a:pt x="627161" y="87802"/>
                  </a:lnTo>
                  <a:cubicBezTo>
                    <a:pt x="627161" y="111089"/>
                    <a:pt x="617910" y="133422"/>
                    <a:pt x="601444" y="149888"/>
                  </a:cubicBezTo>
                  <a:cubicBezTo>
                    <a:pt x="584978" y="166354"/>
                    <a:pt x="562645" y="175605"/>
                    <a:pt x="539358" y="175605"/>
                  </a:cubicBezTo>
                  <a:lnTo>
                    <a:pt x="87802" y="175605"/>
                  </a:lnTo>
                  <a:cubicBezTo>
                    <a:pt x="39311" y="175605"/>
                    <a:pt x="0" y="136294"/>
                    <a:pt x="0" y="87802"/>
                  </a:cubicBezTo>
                  <a:lnTo>
                    <a:pt x="0" y="87802"/>
                  </a:lnTo>
                  <a:cubicBezTo>
                    <a:pt x="0" y="39311"/>
                    <a:pt x="39311" y="0"/>
                    <a:pt x="87802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627160" cy="223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380643" y="2582512"/>
            <a:ext cx="1404470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대상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4419968" y="4643151"/>
            <a:ext cx="9971285" cy="968692"/>
            <a:chOff x="0" y="0"/>
            <a:chExt cx="2626182" cy="25512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626182" cy="255129"/>
            </a:xfrm>
            <a:custGeom>
              <a:avLst/>
              <a:gdLst/>
              <a:ahLst/>
              <a:cxnLst/>
              <a:rect l="l" t="t" r="r" b="b"/>
              <a:pathLst>
                <a:path w="2626182" h="255129">
                  <a:moveTo>
                    <a:pt x="0" y="0"/>
                  </a:moveTo>
                  <a:lnTo>
                    <a:pt x="2626182" y="0"/>
                  </a:lnTo>
                  <a:lnTo>
                    <a:pt x="2626182" y="255129"/>
                  </a:lnTo>
                  <a:lnTo>
                    <a:pt x="0" y="255129"/>
                  </a:lnTo>
                  <a:close/>
                </a:path>
              </a:pathLst>
            </a:custGeom>
            <a:solidFill>
              <a:srgbClr val="575050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2626182" cy="302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277093" y="4547901"/>
            <a:ext cx="9971285" cy="968692"/>
            <a:chOff x="0" y="0"/>
            <a:chExt cx="2626182" cy="25512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626182" cy="255129"/>
            </a:xfrm>
            <a:custGeom>
              <a:avLst/>
              <a:gdLst/>
              <a:ahLst/>
              <a:cxnLst/>
              <a:rect l="l" t="t" r="r" b="b"/>
              <a:pathLst>
                <a:path w="2626182" h="255129">
                  <a:moveTo>
                    <a:pt x="0" y="0"/>
                  </a:moveTo>
                  <a:lnTo>
                    <a:pt x="2626182" y="0"/>
                  </a:lnTo>
                  <a:lnTo>
                    <a:pt x="2626182" y="255129"/>
                  </a:lnTo>
                  <a:lnTo>
                    <a:pt x="0" y="255129"/>
                  </a:lnTo>
                  <a:close/>
                </a:path>
              </a:pathLst>
            </a:custGeom>
            <a:solidFill>
              <a:srgbClr val="F0EADA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2626182" cy="302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768387" y="4714683"/>
            <a:ext cx="7491163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딥페이크 </a:t>
            </a:r>
            <a:r>
              <a:rPr lang="en-US" sz="27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범죄로부터</a:t>
            </a:r>
            <a:r>
              <a:rPr lang="en-US" sz="27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7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안전하기</a:t>
            </a:r>
            <a:r>
              <a:rPr lang="en-US" sz="27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7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위해서는</a:t>
            </a:r>
            <a:endParaRPr lang="en-US" sz="2799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</p:txBody>
      </p:sp>
      <p:grpSp>
        <p:nvGrpSpPr>
          <p:cNvPr id="30" name="Group 30"/>
          <p:cNvGrpSpPr/>
          <p:nvPr/>
        </p:nvGrpSpPr>
        <p:grpSpPr>
          <a:xfrm>
            <a:off x="2892253" y="4509801"/>
            <a:ext cx="2381250" cy="666750"/>
            <a:chOff x="0" y="0"/>
            <a:chExt cx="627160" cy="17560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27161" cy="175605"/>
            </a:xfrm>
            <a:custGeom>
              <a:avLst/>
              <a:gdLst/>
              <a:ahLst/>
              <a:cxnLst/>
              <a:rect l="l" t="t" r="r" b="b"/>
              <a:pathLst>
                <a:path w="627161" h="175605">
                  <a:moveTo>
                    <a:pt x="87802" y="0"/>
                  </a:moveTo>
                  <a:lnTo>
                    <a:pt x="539358" y="0"/>
                  </a:lnTo>
                  <a:cubicBezTo>
                    <a:pt x="587850" y="0"/>
                    <a:pt x="627161" y="39311"/>
                    <a:pt x="627161" y="87802"/>
                  </a:cubicBezTo>
                  <a:lnTo>
                    <a:pt x="627161" y="87802"/>
                  </a:lnTo>
                  <a:cubicBezTo>
                    <a:pt x="627161" y="111089"/>
                    <a:pt x="617910" y="133422"/>
                    <a:pt x="601444" y="149888"/>
                  </a:cubicBezTo>
                  <a:cubicBezTo>
                    <a:pt x="584978" y="166354"/>
                    <a:pt x="562645" y="175605"/>
                    <a:pt x="539358" y="175605"/>
                  </a:cubicBezTo>
                  <a:lnTo>
                    <a:pt x="87802" y="175605"/>
                  </a:lnTo>
                  <a:cubicBezTo>
                    <a:pt x="39311" y="175605"/>
                    <a:pt x="0" y="136294"/>
                    <a:pt x="0" y="87802"/>
                  </a:cubicBezTo>
                  <a:lnTo>
                    <a:pt x="0" y="87802"/>
                  </a:lnTo>
                  <a:cubicBezTo>
                    <a:pt x="0" y="39311"/>
                    <a:pt x="39311" y="0"/>
                    <a:pt x="87802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627160" cy="223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3380643" y="4525612"/>
            <a:ext cx="1404470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목표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4419968" y="6773893"/>
            <a:ext cx="9971285" cy="1312031"/>
            <a:chOff x="0" y="0"/>
            <a:chExt cx="2626182" cy="34555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626182" cy="345556"/>
            </a:xfrm>
            <a:custGeom>
              <a:avLst/>
              <a:gdLst/>
              <a:ahLst/>
              <a:cxnLst/>
              <a:rect l="l" t="t" r="r" b="b"/>
              <a:pathLst>
                <a:path w="2626182" h="345556">
                  <a:moveTo>
                    <a:pt x="0" y="0"/>
                  </a:moveTo>
                  <a:lnTo>
                    <a:pt x="2626182" y="0"/>
                  </a:lnTo>
                  <a:lnTo>
                    <a:pt x="2626182" y="345556"/>
                  </a:lnTo>
                  <a:lnTo>
                    <a:pt x="0" y="345556"/>
                  </a:lnTo>
                  <a:close/>
                </a:path>
              </a:pathLst>
            </a:custGeom>
            <a:solidFill>
              <a:srgbClr val="575050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2626182" cy="393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4277093" y="6678643"/>
            <a:ext cx="9971285" cy="1275819"/>
            <a:chOff x="0" y="0"/>
            <a:chExt cx="2626182" cy="33601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626182" cy="336018"/>
            </a:xfrm>
            <a:custGeom>
              <a:avLst/>
              <a:gdLst/>
              <a:ahLst/>
              <a:cxnLst/>
              <a:rect l="l" t="t" r="r" b="b"/>
              <a:pathLst>
                <a:path w="2626182" h="336018">
                  <a:moveTo>
                    <a:pt x="0" y="0"/>
                  </a:moveTo>
                  <a:lnTo>
                    <a:pt x="2626182" y="0"/>
                  </a:lnTo>
                  <a:lnTo>
                    <a:pt x="2626182" y="336018"/>
                  </a:lnTo>
                  <a:lnTo>
                    <a:pt x="0" y="336018"/>
                  </a:lnTo>
                  <a:close/>
                </a:path>
              </a:pathLst>
            </a:custGeom>
            <a:solidFill>
              <a:srgbClr val="F0EADA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2626182" cy="383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5559253" y="6754843"/>
            <a:ext cx="9836494" cy="107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SNS에</a:t>
            </a:r>
            <a:r>
              <a:rPr lang="en-US" sz="27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7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게시되는</a:t>
            </a:r>
            <a:r>
              <a:rPr lang="en-US" sz="27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7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사진</a:t>
            </a:r>
            <a:r>
              <a:rPr lang="en-US" sz="27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7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또는</a:t>
            </a:r>
            <a:r>
              <a:rPr lang="en-US" sz="27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7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영상이</a:t>
            </a:r>
            <a:r>
              <a:rPr lang="en-US" sz="27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딥페이크 </a:t>
            </a:r>
            <a:r>
              <a:rPr lang="en-US" sz="27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범죄에</a:t>
            </a:r>
            <a:endParaRPr lang="en-US" sz="2799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사용되는</a:t>
            </a:r>
            <a:r>
              <a:rPr lang="en-US" sz="27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7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상황을</a:t>
            </a:r>
            <a:r>
              <a:rPr lang="en-US" sz="27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7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사전에</a:t>
            </a:r>
            <a:r>
              <a:rPr lang="en-US" sz="27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7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차단할</a:t>
            </a:r>
            <a:r>
              <a:rPr lang="en-US" sz="27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7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수</a:t>
            </a:r>
            <a:r>
              <a:rPr lang="en-US" sz="27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7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있는</a:t>
            </a:r>
            <a:r>
              <a:rPr lang="en-US" sz="27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7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어플이</a:t>
            </a:r>
            <a:r>
              <a:rPr lang="en-US" sz="27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799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필요하다</a:t>
            </a:r>
            <a:r>
              <a:rPr lang="en-US" sz="279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.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2892253" y="6640277"/>
            <a:ext cx="2381250" cy="666750"/>
            <a:chOff x="0" y="0"/>
            <a:chExt cx="627160" cy="17560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27161" cy="175605"/>
            </a:xfrm>
            <a:custGeom>
              <a:avLst/>
              <a:gdLst/>
              <a:ahLst/>
              <a:cxnLst/>
              <a:rect l="l" t="t" r="r" b="b"/>
              <a:pathLst>
                <a:path w="627161" h="175605">
                  <a:moveTo>
                    <a:pt x="87802" y="0"/>
                  </a:moveTo>
                  <a:lnTo>
                    <a:pt x="539358" y="0"/>
                  </a:lnTo>
                  <a:cubicBezTo>
                    <a:pt x="587850" y="0"/>
                    <a:pt x="627161" y="39311"/>
                    <a:pt x="627161" y="87802"/>
                  </a:cubicBezTo>
                  <a:lnTo>
                    <a:pt x="627161" y="87802"/>
                  </a:lnTo>
                  <a:cubicBezTo>
                    <a:pt x="627161" y="111089"/>
                    <a:pt x="617910" y="133422"/>
                    <a:pt x="601444" y="149888"/>
                  </a:cubicBezTo>
                  <a:cubicBezTo>
                    <a:pt x="584978" y="166354"/>
                    <a:pt x="562645" y="175605"/>
                    <a:pt x="539358" y="175605"/>
                  </a:cubicBezTo>
                  <a:lnTo>
                    <a:pt x="87802" y="175605"/>
                  </a:lnTo>
                  <a:cubicBezTo>
                    <a:pt x="39311" y="175605"/>
                    <a:pt x="0" y="136294"/>
                    <a:pt x="0" y="87802"/>
                  </a:cubicBezTo>
                  <a:lnTo>
                    <a:pt x="0" y="87802"/>
                  </a:lnTo>
                  <a:cubicBezTo>
                    <a:pt x="0" y="39311"/>
                    <a:pt x="39311" y="0"/>
                    <a:pt x="87802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627160" cy="223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3136448" y="6656089"/>
            <a:ext cx="1892860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정의한 문제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54" y="894170"/>
            <a:ext cx="16541142" cy="8603886"/>
            <a:chOff x="0" y="0"/>
            <a:chExt cx="4356515" cy="2266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804" y="788945"/>
            <a:ext cx="16541142" cy="8603886"/>
            <a:chOff x="0" y="0"/>
            <a:chExt cx="4356515" cy="2266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6515" cy="2266044"/>
            </a:xfrm>
            <a:custGeom>
              <a:avLst/>
              <a:gdLst/>
              <a:ahLst/>
              <a:cxnLst/>
              <a:rect l="l" t="t" r="r" b="b"/>
              <a:pathLst>
                <a:path w="4356515" h="2266044">
                  <a:moveTo>
                    <a:pt x="10765" y="0"/>
                  </a:moveTo>
                  <a:lnTo>
                    <a:pt x="4345750" y="0"/>
                  </a:lnTo>
                  <a:cubicBezTo>
                    <a:pt x="4348605" y="0"/>
                    <a:pt x="4351343" y="1134"/>
                    <a:pt x="4353362" y="3153"/>
                  </a:cubicBezTo>
                  <a:cubicBezTo>
                    <a:pt x="4355381" y="5172"/>
                    <a:pt x="4356515" y="7910"/>
                    <a:pt x="4356515" y="10765"/>
                  </a:cubicBezTo>
                  <a:lnTo>
                    <a:pt x="4356515" y="2255279"/>
                  </a:lnTo>
                  <a:cubicBezTo>
                    <a:pt x="4356515" y="2261224"/>
                    <a:pt x="4351695" y="2266044"/>
                    <a:pt x="4345750" y="2266044"/>
                  </a:cubicBezTo>
                  <a:lnTo>
                    <a:pt x="10765" y="2266044"/>
                  </a:lnTo>
                  <a:cubicBezTo>
                    <a:pt x="7910" y="2266044"/>
                    <a:pt x="5172" y="2264910"/>
                    <a:pt x="3153" y="2262891"/>
                  </a:cubicBezTo>
                  <a:cubicBezTo>
                    <a:pt x="1134" y="2260872"/>
                    <a:pt x="0" y="2258134"/>
                    <a:pt x="0" y="2255279"/>
                  </a:cubicBezTo>
                  <a:lnTo>
                    <a:pt x="0" y="10765"/>
                  </a:lnTo>
                  <a:cubicBezTo>
                    <a:pt x="0" y="7910"/>
                    <a:pt x="1134" y="5172"/>
                    <a:pt x="3153" y="3153"/>
                  </a:cubicBezTo>
                  <a:cubicBezTo>
                    <a:pt x="5172" y="1134"/>
                    <a:pt x="7910" y="0"/>
                    <a:pt x="107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56515" cy="2313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25804" y="1657442"/>
            <a:ext cx="1654114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9" name="Freeform 9"/>
          <p:cNvSpPr/>
          <p:nvPr/>
        </p:nvSpPr>
        <p:spPr>
          <a:xfrm>
            <a:off x="1389943" y="1176191"/>
            <a:ext cx="556995" cy="139249"/>
          </a:xfrm>
          <a:custGeom>
            <a:avLst/>
            <a:gdLst/>
            <a:ahLst/>
            <a:cxnLst/>
            <a:rect l="l" t="t" r="r" b="b"/>
            <a:pathLst>
              <a:path w="556995" h="139249">
                <a:moveTo>
                  <a:pt x="0" y="0"/>
                </a:moveTo>
                <a:lnTo>
                  <a:pt x="556995" y="0"/>
                </a:lnTo>
                <a:lnTo>
                  <a:pt x="556995" y="139249"/>
                </a:lnTo>
                <a:lnTo>
                  <a:pt x="0" y="13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5435576" y="1771697"/>
            <a:ext cx="7416848" cy="741684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470583" y="2890048"/>
            <a:ext cx="5346835" cy="534683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8D6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580793" y="3886636"/>
            <a:ext cx="3126414" cy="312641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BBE95"/>
            </a:solidFill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8901453" y="5878278"/>
            <a:ext cx="800236" cy="800236"/>
          </a:xfrm>
          <a:custGeom>
            <a:avLst/>
            <a:gdLst/>
            <a:ahLst/>
            <a:cxnLst/>
            <a:rect l="l" t="t" r="r" b="b"/>
            <a:pathLst>
              <a:path w="800236" h="800236">
                <a:moveTo>
                  <a:pt x="0" y="0"/>
                </a:moveTo>
                <a:lnTo>
                  <a:pt x="800235" y="0"/>
                </a:lnTo>
                <a:lnTo>
                  <a:pt x="800235" y="800235"/>
                </a:lnTo>
                <a:lnTo>
                  <a:pt x="0" y="800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8728335" y="5690308"/>
            <a:ext cx="1146471" cy="28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5"/>
              </a:lnSpc>
              <a:spcBef>
                <a:spcPct val="0"/>
              </a:spcBef>
            </a:pPr>
            <a:r>
              <a:rPr lang="en-US" sz="14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유포자</a:t>
            </a:r>
          </a:p>
        </p:txBody>
      </p:sp>
      <p:sp>
        <p:nvSpPr>
          <p:cNvPr id="21" name="Freeform 21"/>
          <p:cNvSpPr/>
          <p:nvPr/>
        </p:nvSpPr>
        <p:spPr>
          <a:xfrm>
            <a:off x="9649150" y="4474732"/>
            <a:ext cx="845936" cy="853626"/>
          </a:xfrm>
          <a:custGeom>
            <a:avLst/>
            <a:gdLst/>
            <a:ahLst/>
            <a:cxnLst/>
            <a:rect l="l" t="t" r="r" b="b"/>
            <a:pathLst>
              <a:path w="845936" h="853626">
                <a:moveTo>
                  <a:pt x="0" y="0"/>
                </a:moveTo>
                <a:lnTo>
                  <a:pt x="845937" y="0"/>
                </a:lnTo>
                <a:lnTo>
                  <a:pt x="845937" y="853626"/>
                </a:lnTo>
                <a:lnTo>
                  <a:pt x="0" y="8536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9523064" y="4243691"/>
            <a:ext cx="1098109" cy="28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5"/>
              </a:lnSpc>
              <a:spcBef>
                <a:spcPct val="0"/>
              </a:spcBef>
            </a:pPr>
            <a:r>
              <a:rPr lang="en-US" sz="15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피해자</a:t>
            </a:r>
          </a:p>
        </p:txBody>
      </p:sp>
      <p:sp>
        <p:nvSpPr>
          <p:cNvPr id="23" name="Freeform 23"/>
          <p:cNvSpPr/>
          <p:nvPr/>
        </p:nvSpPr>
        <p:spPr>
          <a:xfrm>
            <a:off x="7948232" y="4722228"/>
            <a:ext cx="733248" cy="739914"/>
          </a:xfrm>
          <a:custGeom>
            <a:avLst/>
            <a:gdLst/>
            <a:ahLst/>
            <a:cxnLst/>
            <a:rect l="l" t="t" r="r" b="b"/>
            <a:pathLst>
              <a:path w="733248" h="739914">
                <a:moveTo>
                  <a:pt x="0" y="0"/>
                </a:moveTo>
                <a:lnTo>
                  <a:pt x="733248" y="0"/>
                </a:lnTo>
                <a:lnTo>
                  <a:pt x="733248" y="739914"/>
                </a:lnTo>
                <a:lnTo>
                  <a:pt x="0" y="7399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7769325" y="4505580"/>
            <a:ext cx="1091063" cy="28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5"/>
              </a:lnSpc>
              <a:spcBef>
                <a:spcPct val="0"/>
              </a:spcBef>
            </a:pPr>
            <a:r>
              <a:rPr lang="en-US" sz="15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제작자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394140" y="3962655"/>
            <a:ext cx="1404470" cy="40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핵심 대상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11279" y="2967603"/>
            <a:ext cx="2265442" cy="40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직접적 관계자</a:t>
            </a:r>
          </a:p>
        </p:txBody>
      </p:sp>
      <p:sp>
        <p:nvSpPr>
          <p:cNvPr id="27" name="Freeform 27"/>
          <p:cNvSpPr/>
          <p:nvPr/>
        </p:nvSpPr>
        <p:spPr>
          <a:xfrm>
            <a:off x="10106002" y="3399362"/>
            <a:ext cx="749191" cy="749191"/>
          </a:xfrm>
          <a:custGeom>
            <a:avLst/>
            <a:gdLst/>
            <a:ahLst/>
            <a:cxnLst/>
            <a:rect l="l" t="t" r="r" b="b"/>
            <a:pathLst>
              <a:path w="749191" h="749191">
                <a:moveTo>
                  <a:pt x="0" y="0"/>
                </a:moveTo>
                <a:lnTo>
                  <a:pt x="749192" y="0"/>
                </a:lnTo>
                <a:lnTo>
                  <a:pt x="749192" y="749192"/>
                </a:lnTo>
                <a:lnTo>
                  <a:pt x="0" y="7491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28" name="TextBox 28"/>
          <p:cNvSpPr txBox="1"/>
          <p:nvPr/>
        </p:nvSpPr>
        <p:spPr>
          <a:xfrm>
            <a:off x="9941794" y="3145844"/>
            <a:ext cx="1096658" cy="28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5"/>
              </a:lnSpc>
              <a:spcBef>
                <a:spcPct val="0"/>
              </a:spcBef>
            </a:pPr>
            <a:r>
              <a:rPr lang="en-US" sz="15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경찰서</a:t>
            </a:r>
          </a:p>
        </p:txBody>
      </p:sp>
      <p:sp>
        <p:nvSpPr>
          <p:cNvPr id="29" name="Freeform 29"/>
          <p:cNvSpPr/>
          <p:nvPr/>
        </p:nvSpPr>
        <p:spPr>
          <a:xfrm>
            <a:off x="10803172" y="5825001"/>
            <a:ext cx="775771" cy="775771"/>
          </a:xfrm>
          <a:custGeom>
            <a:avLst/>
            <a:gdLst/>
            <a:ahLst/>
            <a:cxnLst/>
            <a:rect l="l" t="t" r="r" b="b"/>
            <a:pathLst>
              <a:path w="775771" h="775771">
                <a:moveTo>
                  <a:pt x="0" y="0"/>
                </a:moveTo>
                <a:lnTo>
                  <a:pt x="775770" y="0"/>
                </a:lnTo>
                <a:lnTo>
                  <a:pt x="775770" y="775771"/>
                </a:lnTo>
                <a:lnTo>
                  <a:pt x="0" y="7757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0" name="TextBox 30"/>
          <p:cNvSpPr txBox="1"/>
          <p:nvPr/>
        </p:nvSpPr>
        <p:spPr>
          <a:xfrm>
            <a:off x="10716952" y="5356392"/>
            <a:ext cx="1044839" cy="54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2"/>
              </a:lnSpc>
            </a:pPr>
            <a:r>
              <a:rPr lang="en-US" sz="14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디지털성범죄</a:t>
            </a:r>
          </a:p>
          <a:p>
            <a:pPr algn="ctr">
              <a:lnSpc>
                <a:spcPts val="2142"/>
              </a:lnSpc>
              <a:spcBef>
                <a:spcPct val="0"/>
              </a:spcBef>
            </a:pPr>
            <a:r>
              <a:rPr lang="en-US" sz="14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안심지원센터</a:t>
            </a:r>
          </a:p>
        </p:txBody>
      </p:sp>
      <p:sp>
        <p:nvSpPr>
          <p:cNvPr id="31" name="Freeform 31"/>
          <p:cNvSpPr/>
          <p:nvPr/>
        </p:nvSpPr>
        <p:spPr>
          <a:xfrm>
            <a:off x="11110119" y="7250794"/>
            <a:ext cx="780415" cy="780415"/>
          </a:xfrm>
          <a:custGeom>
            <a:avLst/>
            <a:gdLst/>
            <a:ahLst/>
            <a:cxnLst/>
            <a:rect l="l" t="t" r="r" b="b"/>
            <a:pathLst>
              <a:path w="780415" h="780415">
                <a:moveTo>
                  <a:pt x="0" y="0"/>
                </a:moveTo>
                <a:lnTo>
                  <a:pt x="780415" y="0"/>
                </a:lnTo>
                <a:lnTo>
                  <a:pt x="780415" y="780415"/>
                </a:lnTo>
                <a:lnTo>
                  <a:pt x="0" y="7804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10978389" y="6946375"/>
            <a:ext cx="1023059" cy="28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5"/>
              </a:lnSpc>
              <a:spcBef>
                <a:spcPct val="0"/>
              </a:spcBef>
            </a:pPr>
            <a:r>
              <a:rPr lang="en-US" sz="15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기업</a:t>
            </a:r>
          </a:p>
        </p:txBody>
      </p:sp>
      <p:sp>
        <p:nvSpPr>
          <p:cNvPr id="33" name="Freeform 33"/>
          <p:cNvSpPr/>
          <p:nvPr/>
        </p:nvSpPr>
        <p:spPr>
          <a:xfrm>
            <a:off x="6561822" y="7542295"/>
            <a:ext cx="901684" cy="910701"/>
          </a:xfrm>
          <a:custGeom>
            <a:avLst/>
            <a:gdLst/>
            <a:ahLst/>
            <a:cxnLst/>
            <a:rect l="l" t="t" r="r" b="b"/>
            <a:pathLst>
              <a:path w="901684" h="910701">
                <a:moveTo>
                  <a:pt x="0" y="0"/>
                </a:moveTo>
                <a:lnTo>
                  <a:pt x="901684" y="0"/>
                </a:lnTo>
                <a:lnTo>
                  <a:pt x="901684" y="910701"/>
                </a:lnTo>
                <a:lnTo>
                  <a:pt x="0" y="9107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4" name="TextBox 34"/>
          <p:cNvSpPr txBox="1"/>
          <p:nvPr/>
        </p:nvSpPr>
        <p:spPr>
          <a:xfrm>
            <a:off x="6444536" y="7324582"/>
            <a:ext cx="1136257" cy="28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5"/>
              </a:lnSpc>
              <a:spcBef>
                <a:spcPct val="0"/>
              </a:spcBef>
            </a:pPr>
            <a:r>
              <a:rPr lang="en-US" sz="15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SNS 이용자</a:t>
            </a:r>
          </a:p>
        </p:txBody>
      </p:sp>
      <p:sp>
        <p:nvSpPr>
          <p:cNvPr id="35" name="Freeform 35"/>
          <p:cNvSpPr/>
          <p:nvPr/>
        </p:nvSpPr>
        <p:spPr>
          <a:xfrm>
            <a:off x="8918768" y="7009896"/>
            <a:ext cx="767939" cy="767939"/>
          </a:xfrm>
          <a:custGeom>
            <a:avLst/>
            <a:gdLst/>
            <a:ahLst/>
            <a:cxnLst/>
            <a:rect l="l" t="t" r="r" b="b"/>
            <a:pathLst>
              <a:path w="767939" h="767939">
                <a:moveTo>
                  <a:pt x="0" y="0"/>
                </a:moveTo>
                <a:lnTo>
                  <a:pt x="767939" y="0"/>
                </a:lnTo>
                <a:lnTo>
                  <a:pt x="767939" y="767939"/>
                </a:lnTo>
                <a:lnTo>
                  <a:pt x="0" y="7679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6" name="TextBox 36"/>
          <p:cNvSpPr txBox="1"/>
          <p:nvPr/>
        </p:nvSpPr>
        <p:spPr>
          <a:xfrm>
            <a:off x="8680710" y="6765079"/>
            <a:ext cx="1244054" cy="28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5"/>
              </a:lnSpc>
              <a:spcBef>
                <a:spcPct val="0"/>
              </a:spcBef>
            </a:pPr>
            <a:r>
              <a:rPr lang="en-US" sz="15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SNS</a:t>
            </a:r>
          </a:p>
        </p:txBody>
      </p:sp>
      <p:sp>
        <p:nvSpPr>
          <p:cNvPr id="37" name="Freeform 37"/>
          <p:cNvSpPr/>
          <p:nvPr/>
        </p:nvSpPr>
        <p:spPr>
          <a:xfrm>
            <a:off x="7265772" y="3823454"/>
            <a:ext cx="753082" cy="753082"/>
          </a:xfrm>
          <a:custGeom>
            <a:avLst/>
            <a:gdLst/>
            <a:ahLst/>
            <a:cxnLst/>
            <a:rect l="l" t="t" r="r" b="b"/>
            <a:pathLst>
              <a:path w="753082" h="753082">
                <a:moveTo>
                  <a:pt x="0" y="0"/>
                </a:moveTo>
                <a:lnTo>
                  <a:pt x="753082" y="0"/>
                </a:lnTo>
                <a:lnTo>
                  <a:pt x="753082" y="753081"/>
                </a:lnTo>
                <a:lnTo>
                  <a:pt x="0" y="7530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8" name="TextBox 38"/>
          <p:cNvSpPr txBox="1"/>
          <p:nvPr/>
        </p:nvSpPr>
        <p:spPr>
          <a:xfrm>
            <a:off x="6940078" y="3552944"/>
            <a:ext cx="1404470" cy="28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5"/>
              </a:lnSpc>
              <a:spcBef>
                <a:spcPct val="0"/>
              </a:spcBef>
            </a:pPr>
            <a:r>
              <a:rPr lang="en-US" sz="15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법원</a:t>
            </a:r>
          </a:p>
        </p:txBody>
      </p:sp>
      <p:sp>
        <p:nvSpPr>
          <p:cNvPr id="39" name="Freeform 39"/>
          <p:cNvSpPr/>
          <p:nvPr/>
        </p:nvSpPr>
        <p:spPr>
          <a:xfrm>
            <a:off x="5593428" y="4825479"/>
            <a:ext cx="816667" cy="816667"/>
          </a:xfrm>
          <a:custGeom>
            <a:avLst/>
            <a:gdLst/>
            <a:ahLst/>
            <a:cxnLst/>
            <a:rect l="l" t="t" r="r" b="b"/>
            <a:pathLst>
              <a:path w="816667" h="816667">
                <a:moveTo>
                  <a:pt x="0" y="0"/>
                </a:moveTo>
                <a:lnTo>
                  <a:pt x="816667" y="0"/>
                </a:lnTo>
                <a:lnTo>
                  <a:pt x="816667" y="816667"/>
                </a:lnTo>
                <a:lnTo>
                  <a:pt x="0" y="8166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40" name="TextBox 40"/>
          <p:cNvSpPr txBox="1"/>
          <p:nvPr/>
        </p:nvSpPr>
        <p:spPr>
          <a:xfrm>
            <a:off x="5435576" y="4578179"/>
            <a:ext cx="1132372" cy="28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5"/>
              </a:lnSpc>
              <a:spcBef>
                <a:spcPct val="0"/>
              </a:spcBef>
            </a:pPr>
            <a:r>
              <a:rPr lang="en-US" sz="15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국회의원</a:t>
            </a:r>
          </a:p>
        </p:txBody>
      </p:sp>
      <p:sp>
        <p:nvSpPr>
          <p:cNvPr id="41" name="Freeform 41"/>
          <p:cNvSpPr/>
          <p:nvPr/>
        </p:nvSpPr>
        <p:spPr>
          <a:xfrm>
            <a:off x="6627418" y="5594746"/>
            <a:ext cx="753483" cy="753483"/>
          </a:xfrm>
          <a:custGeom>
            <a:avLst/>
            <a:gdLst/>
            <a:ahLst/>
            <a:cxnLst/>
            <a:rect l="l" t="t" r="r" b="b"/>
            <a:pathLst>
              <a:path w="753483" h="753483">
                <a:moveTo>
                  <a:pt x="0" y="0"/>
                </a:moveTo>
                <a:lnTo>
                  <a:pt x="753483" y="0"/>
                </a:lnTo>
                <a:lnTo>
                  <a:pt x="753483" y="753483"/>
                </a:lnTo>
                <a:lnTo>
                  <a:pt x="0" y="75348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42" name="TextBox 42"/>
          <p:cNvSpPr txBox="1"/>
          <p:nvPr/>
        </p:nvSpPr>
        <p:spPr>
          <a:xfrm>
            <a:off x="6379208" y="5302874"/>
            <a:ext cx="1220635" cy="28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5"/>
              </a:lnSpc>
              <a:spcBef>
                <a:spcPct val="0"/>
              </a:spcBef>
            </a:pPr>
            <a:r>
              <a:rPr lang="en-US" sz="15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기술 개발자</a:t>
            </a:r>
          </a:p>
        </p:txBody>
      </p:sp>
      <p:sp>
        <p:nvSpPr>
          <p:cNvPr id="43" name="AutoShape 43"/>
          <p:cNvSpPr/>
          <p:nvPr/>
        </p:nvSpPr>
        <p:spPr>
          <a:xfrm flipH="1">
            <a:off x="10480794" y="3855985"/>
            <a:ext cx="392081" cy="992059"/>
          </a:xfrm>
          <a:prstGeom prst="line">
            <a:avLst/>
          </a:prstGeom>
          <a:ln w="38100" cap="flat">
            <a:solidFill>
              <a:srgbClr val="E5588A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44" name="AutoShape 44"/>
          <p:cNvSpPr/>
          <p:nvPr/>
        </p:nvSpPr>
        <p:spPr>
          <a:xfrm>
            <a:off x="10499596" y="5070432"/>
            <a:ext cx="691461" cy="347404"/>
          </a:xfrm>
          <a:prstGeom prst="line">
            <a:avLst/>
          </a:prstGeom>
          <a:ln w="38100" cap="flat">
            <a:solidFill>
              <a:srgbClr val="E5588A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45" name="AutoShape 45"/>
          <p:cNvSpPr/>
          <p:nvPr/>
        </p:nvSpPr>
        <p:spPr>
          <a:xfrm flipV="1">
            <a:off x="8899896" y="6470314"/>
            <a:ext cx="18871" cy="1004506"/>
          </a:xfrm>
          <a:prstGeom prst="line">
            <a:avLst/>
          </a:prstGeom>
          <a:ln w="38100" cap="flat">
            <a:solidFill>
              <a:srgbClr val="E5588A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46" name="AutoShape 46"/>
          <p:cNvSpPr/>
          <p:nvPr/>
        </p:nvSpPr>
        <p:spPr>
          <a:xfrm flipV="1">
            <a:off x="9719326" y="5328358"/>
            <a:ext cx="212943" cy="1966462"/>
          </a:xfrm>
          <a:prstGeom prst="line">
            <a:avLst/>
          </a:prstGeom>
          <a:ln w="38100" cap="flat">
            <a:solidFill>
              <a:srgbClr val="E5588A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47" name="AutoShape 47"/>
          <p:cNvSpPr/>
          <p:nvPr/>
        </p:nvSpPr>
        <p:spPr>
          <a:xfrm flipH="1" flipV="1">
            <a:off x="9386862" y="7812891"/>
            <a:ext cx="1801024" cy="28752"/>
          </a:xfrm>
          <a:prstGeom prst="line">
            <a:avLst/>
          </a:prstGeom>
          <a:ln w="38100" cap="flat">
            <a:solidFill>
              <a:srgbClr val="C076C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48" name="AutoShape 48"/>
          <p:cNvSpPr/>
          <p:nvPr/>
        </p:nvSpPr>
        <p:spPr>
          <a:xfrm flipH="1">
            <a:off x="7474313" y="7742904"/>
            <a:ext cx="1586979" cy="513029"/>
          </a:xfrm>
          <a:prstGeom prst="line">
            <a:avLst/>
          </a:prstGeom>
          <a:ln w="38100" cap="flat">
            <a:solidFill>
              <a:srgbClr val="C076C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49" name="AutoShape 49"/>
          <p:cNvSpPr/>
          <p:nvPr/>
        </p:nvSpPr>
        <p:spPr>
          <a:xfrm flipH="1">
            <a:off x="7397917" y="5417836"/>
            <a:ext cx="1131450" cy="561326"/>
          </a:xfrm>
          <a:prstGeom prst="line">
            <a:avLst/>
          </a:prstGeom>
          <a:ln w="38100" cap="flat">
            <a:solidFill>
              <a:srgbClr val="E5588A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50" name="AutoShape 50"/>
          <p:cNvSpPr/>
          <p:nvPr/>
        </p:nvSpPr>
        <p:spPr>
          <a:xfrm flipH="1">
            <a:off x="6354036" y="4041723"/>
            <a:ext cx="980945" cy="975476"/>
          </a:xfrm>
          <a:prstGeom prst="line">
            <a:avLst/>
          </a:prstGeom>
          <a:ln w="38100" cap="flat">
            <a:solidFill>
              <a:srgbClr val="C076C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51" name="TextBox 51"/>
          <p:cNvSpPr txBox="1"/>
          <p:nvPr/>
        </p:nvSpPr>
        <p:spPr>
          <a:xfrm>
            <a:off x="2195349" y="896454"/>
            <a:ext cx="6901026" cy="622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  <a:spcBef>
                <a:spcPct val="0"/>
              </a:spcBef>
            </a:pPr>
            <a:r>
              <a:rPr lang="en-US" sz="3616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문제 정의 - 이해관계자 지도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011279" y="1873921"/>
            <a:ext cx="2265442" cy="40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간접적 관계자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7533253" y="5932243"/>
            <a:ext cx="1563207" cy="27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42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딥페이크 기술 제공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000352" y="4081879"/>
            <a:ext cx="1259063" cy="28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295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피해자 보호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1009877" y="4899744"/>
            <a:ext cx="1259063" cy="27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142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피해자 보호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9783347" y="6755554"/>
            <a:ext cx="1675652" cy="27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42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SNS에 사진 게시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719326" y="7964534"/>
            <a:ext cx="1520046" cy="27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42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SNS에 기술 도입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946732" y="8208308"/>
            <a:ext cx="1506300" cy="27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42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딥페이크 영상 시청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822001" y="3819961"/>
            <a:ext cx="1259063" cy="27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42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관련 법률 재정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212686" y="6834933"/>
            <a:ext cx="1563207" cy="27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42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딥페이크 영상 게시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893</Words>
  <Application>Microsoft Macintosh PowerPoint</Application>
  <PresentationFormat>사용자 지정</PresentationFormat>
  <Paragraphs>225</Paragraphs>
  <Slides>23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Calibri</vt:lpstr>
      <vt:lpstr>Nanum Square Round</vt:lpstr>
      <vt:lpstr>Nanum Square Round Bold</vt:lpstr>
      <vt:lpstr>TDTD강굴림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AIDT 1조 발표자료</dc:title>
  <cp:lastModifiedBy>조윤경</cp:lastModifiedBy>
  <cp:revision>7</cp:revision>
  <dcterms:created xsi:type="dcterms:W3CDTF">2006-08-16T00:00:00Z</dcterms:created>
  <dcterms:modified xsi:type="dcterms:W3CDTF">2025-09-27T07:28:26Z</dcterms:modified>
  <dc:identifier>DAGYCl0Gpsg</dc:identifier>
</cp:coreProperties>
</file>